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6" r:id="rId5"/>
    <p:sldMasterId id="2147483668" r:id="rId6"/>
  </p:sldMasterIdLst>
  <p:notesMasterIdLst>
    <p:notesMasterId r:id="rId65"/>
  </p:notesMasterIdLst>
  <p:handoutMasterIdLst>
    <p:handoutMasterId r:id="rId66"/>
  </p:handoutMasterIdLst>
  <p:sldIdLst>
    <p:sldId id="263" r:id="rId7"/>
    <p:sldId id="764" r:id="rId8"/>
    <p:sldId id="774" r:id="rId9"/>
    <p:sldId id="773" r:id="rId10"/>
    <p:sldId id="405" r:id="rId11"/>
    <p:sldId id="672" r:id="rId12"/>
    <p:sldId id="646" r:id="rId13"/>
    <p:sldId id="735" r:id="rId14"/>
    <p:sldId id="737" r:id="rId15"/>
    <p:sldId id="738" r:id="rId16"/>
    <p:sldId id="454" r:id="rId17"/>
    <p:sldId id="649" r:id="rId18"/>
    <p:sldId id="651" r:id="rId19"/>
    <p:sldId id="653" r:id="rId20"/>
    <p:sldId id="655" r:id="rId21"/>
    <p:sldId id="551" r:id="rId22"/>
    <p:sldId id="552" r:id="rId23"/>
    <p:sldId id="575" r:id="rId24"/>
    <p:sldId id="577" r:id="rId25"/>
    <p:sldId id="579" r:id="rId26"/>
    <p:sldId id="434" r:id="rId27"/>
    <p:sldId id="680" r:id="rId28"/>
    <p:sldId id="624" r:id="rId29"/>
    <p:sldId id="625" r:id="rId30"/>
    <p:sldId id="626" r:id="rId31"/>
    <p:sldId id="628" r:id="rId32"/>
    <p:sldId id="784" r:id="rId33"/>
    <p:sldId id="630" r:id="rId34"/>
    <p:sldId id="681" r:id="rId35"/>
    <p:sldId id="690" r:id="rId36"/>
    <p:sldId id="786" r:id="rId37"/>
    <p:sldId id="739" r:id="rId38"/>
    <p:sldId id="637" r:id="rId39"/>
    <p:sldId id="657" r:id="rId40"/>
    <p:sldId id="641" r:id="rId41"/>
    <p:sldId id="768" r:id="rId42"/>
    <p:sldId id="702" r:id="rId43"/>
    <p:sldId id="703" r:id="rId44"/>
    <p:sldId id="704" r:id="rId45"/>
    <p:sldId id="705" r:id="rId46"/>
    <p:sldId id="707" r:id="rId47"/>
    <p:sldId id="642" r:id="rId48"/>
    <p:sldId id="710" r:id="rId49"/>
    <p:sldId id="781" r:id="rId50"/>
    <p:sldId id="779" r:id="rId51"/>
    <p:sldId id="777" r:id="rId52"/>
    <p:sldId id="714" r:id="rId53"/>
    <p:sldId id="740" r:id="rId54"/>
    <p:sldId id="659" r:id="rId55"/>
    <p:sldId id="778" r:id="rId56"/>
    <p:sldId id="667" r:id="rId57"/>
    <p:sldId id="718" r:id="rId58"/>
    <p:sldId id="720" r:id="rId59"/>
    <p:sldId id="758" r:id="rId60"/>
    <p:sldId id="760" r:id="rId61"/>
    <p:sldId id="761" r:id="rId62"/>
    <p:sldId id="762" r:id="rId63"/>
    <p:sldId id="775" r:id="rId64"/>
  </p:sldIdLst>
  <p:sldSz cx="9144000" cy="6858000" type="screen4x3"/>
  <p:notesSz cx="7010400" cy="92964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09">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8112"/>
    <a:srgbClr val="FF9966"/>
    <a:srgbClr val="FF00FF"/>
    <a:srgbClr val="FF33CC"/>
    <a:srgbClr val="32C1D1"/>
    <a:srgbClr val="6CA10D"/>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5889" autoAdjust="0"/>
  </p:normalViewPr>
  <p:slideViewPr>
    <p:cSldViewPr>
      <p:cViewPr varScale="1">
        <p:scale>
          <a:sx n="81" d="100"/>
          <a:sy n="81" d="100"/>
        </p:scale>
        <p:origin x="-1450" y="-77"/>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41808"/>
    </p:cViewPr>
  </p:sorterViewPr>
  <p:notesViewPr>
    <p:cSldViewPr>
      <p:cViewPr varScale="1">
        <p:scale>
          <a:sx n="63" d="100"/>
          <a:sy n="63" d="100"/>
        </p:scale>
        <p:origin x="-3096" y="-7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slide" Target="slides/slide57.xml"/><Relationship Id="rId68" Type="http://schemas.openxmlformats.org/officeDocument/2006/relationships/viewProps" Target="viewProp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61" Type="http://schemas.openxmlformats.org/officeDocument/2006/relationships/slide" Target="slides/slide55.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theme" Target="theme/theme1.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presProps" Target="presProps.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1" tIns="46586" rIns="93171" bIns="46586" rtlCol="0"/>
          <a:lstStyle>
            <a:lvl1pPr algn="l">
              <a:defRPr sz="1200"/>
            </a:lvl1pPr>
          </a:lstStyle>
          <a:p>
            <a:endParaRPr lang="en-CA"/>
          </a:p>
        </p:txBody>
      </p:sp>
      <p:sp>
        <p:nvSpPr>
          <p:cNvPr id="3" name="Date Placeholder 2"/>
          <p:cNvSpPr>
            <a:spLocks noGrp="1"/>
          </p:cNvSpPr>
          <p:nvPr>
            <p:ph type="dt" sz="quarter" idx="1"/>
          </p:nvPr>
        </p:nvSpPr>
        <p:spPr>
          <a:xfrm>
            <a:off x="3970939" y="0"/>
            <a:ext cx="3037840" cy="464820"/>
          </a:xfrm>
          <a:prstGeom prst="rect">
            <a:avLst/>
          </a:prstGeom>
        </p:spPr>
        <p:txBody>
          <a:bodyPr vert="horz" lIns="93171" tIns="46586" rIns="93171" bIns="46586" rtlCol="0"/>
          <a:lstStyle>
            <a:lvl1pPr algn="r">
              <a:defRPr sz="1200"/>
            </a:lvl1pPr>
          </a:lstStyle>
          <a:p>
            <a:fld id="{8ACCE569-1871-486B-BEDD-703ED35AB94F}" type="datetimeFigureOut">
              <a:rPr lang="en-CA" smtClean="0"/>
              <a:t>2022-11-08</a:t>
            </a:fld>
            <a:endParaRPr lang="en-CA"/>
          </a:p>
        </p:txBody>
      </p:sp>
      <p:sp>
        <p:nvSpPr>
          <p:cNvPr id="4" name="Footer Placeholder 3"/>
          <p:cNvSpPr>
            <a:spLocks noGrp="1"/>
          </p:cNvSpPr>
          <p:nvPr>
            <p:ph type="ftr" sz="quarter" idx="2"/>
          </p:nvPr>
        </p:nvSpPr>
        <p:spPr>
          <a:xfrm>
            <a:off x="0" y="8829966"/>
            <a:ext cx="3037840" cy="464820"/>
          </a:xfrm>
          <a:prstGeom prst="rect">
            <a:avLst/>
          </a:prstGeom>
        </p:spPr>
        <p:txBody>
          <a:bodyPr vert="horz" lIns="93171" tIns="46586" rIns="93171" bIns="46586" rtlCol="0" anchor="b"/>
          <a:lstStyle>
            <a:lvl1pPr algn="l">
              <a:defRPr sz="1200"/>
            </a:lvl1pPr>
          </a:lstStyle>
          <a:p>
            <a:endParaRPr lang="en-CA"/>
          </a:p>
        </p:txBody>
      </p:sp>
      <p:sp>
        <p:nvSpPr>
          <p:cNvPr id="5" name="Slide Number Placeholder 4"/>
          <p:cNvSpPr>
            <a:spLocks noGrp="1"/>
          </p:cNvSpPr>
          <p:nvPr>
            <p:ph type="sldNum" sz="quarter" idx="3"/>
          </p:nvPr>
        </p:nvSpPr>
        <p:spPr>
          <a:xfrm>
            <a:off x="3970939" y="8829966"/>
            <a:ext cx="3037840" cy="464820"/>
          </a:xfrm>
          <a:prstGeom prst="rect">
            <a:avLst/>
          </a:prstGeom>
        </p:spPr>
        <p:txBody>
          <a:bodyPr vert="horz" lIns="93171" tIns="46586" rIns="93171" bIns="46586" rtlCol="0" anchor="b"/>
          <a:lstStyle>
            <a:lvl1pPr algn="r">
              <a:defRPr sz="1200"/>
            </a:lvl1pPr>
          </a:lstStyle>
          <a:p>
            <a:fld id="{996C0011-F510-4414-8D2B-3D7576FA4809}" type="slidenum">
              <a:rPr lang="en-CA" smtClean="0"/>
              <a:t>‹#›</a:t>
            </a:fld>
            <a:endParaRPr lang="en-CA"/>
          </a:p>
        </p:txBody>
      </p:sp>
    </p:spTree>
    <p:extLst>
      <p:ext uri="{BB962C8B-B14F-4D97-AF65-F5344CB8AC3E}">
        <p14:creationId xmlns:p14="http://schemas.microsoft.com/office/powerpoint/2010/main" val="2236358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1" tIns="46586" rIns="93171" bIns="46586" numCol="1" anchor="t" anchorCtr="0" compatLnSpc="1">
            <a:prstTxWarp prst="textNoShape">
              <a:avLst/>
            </a:prstTxWarp>
          </a:bodyPr>
          <a:lstStyle>
            <a:lvl1pPr>
              <a:defRPr sz="1200"/>
            </a:lvl1pPr>
          </a:lstStyle>
          <a:p>
            <a:endParaRPr lang="en-CA"/>
          </a:p>
        </p:txBody>
      </p:sp>
      <p:sp>
        <p:nvSpPr>
          <p:cNvPr id="9219" name="Rectangle 3"/>
          <p:cNvSpPr>
            <a:spLocks noGrp="1" noChangeArrowheads="1"/>
          </p:cNvSpPr>
          <p:nvPr>
            <p:ph type="dt" idx="1"/>
          </p:nvPr>
        </p:nvSpPr>
        <p:spPr bwMode="auto">
          <a:xfrm>
            <a:off x="3970939"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1" tIns="46586" rIns="93171" bIns="46586" numCol="1" anchor="t" anchorCtr="0" compatLnSpc="1">
            <a:prstTxWarp prst="textNoShape">
              <a:avLst/>
            </a:prstTxWarp>
          </a:bodyPr>
          <a:lstStyle>
            <a:lvl1pPr algn="r">
              <a:defRPr sz="1200"/>
            </a:lvl1pPr>
          </a:lstStyle>
          <a:p>
            <a:endParaRPr lang="en-CA"/>
          </a:p>
        </p:txBody>
      </p:sp>
      <p:sp>
        <p:nvSpPr>
          <p:cNvPr id="9220" name="Rectangle 4"/>
          <p:cNvSpPr>
            <a:spLocks noGrp="1" noRot="1" noChangeAspect="1" noChangeArrowheads="1" noTextEdit="1"/>
          </p:cNvSpPr>
          <p:nvPr>
            <p:ph type="sldImg" idx="2"/>
          </p:nvPr>
        </p:nvSpPr>
        <p:spPr bwMode="auto">
          <a:xfrm>
            <a:off x="1181100" y="695325"/>
            <a:ext cx="4648200" cy="34877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701041"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1" tIns="46586" rIns="93171" bIns="46586" numCol="1" anchor="t" anchorCtr="0" compatLnSpc="1">
            <a:prstTxWarp prst="textNoShape">
              <a:avLst/>
            </a:prstTxWarp>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p>
        </p:txBody>
      </p:sp>
      <p:sp>
        <p:nvSpPr>
          <p:cNvPr id="9222" name="Rectangle 6"/>
          <p:cNvSpPr>
            <a:spLocks noGrp="1" noChangeArrowheads="1"/>
          </p:cNvSpPr>
          <p:nvPr>
            <p:ph type="ftr" sz="quarter" idx="4"/>
          </p:nvPr>
        </p:nvSpPr>
        <p:spPr bwMode="auto">
          <a:xfrm>
            <a:off x="0" y="8829966"/>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1" tIns="46586" rIns="93171" bIns="46586" numCol="1" anchor="b" anchorCtr="0" compatLnSpc="1">
            <a:prstTxWarp prst="textNoShape">
              <a:avLst/>
            </a:prstTxWarp>
          </a:bodyPr>
          <a:lstStyle>
            <a:lvl1pPr>
              <a:defRPr sz="1200"/>
            </a:lvl1pPr>
          </a:lstStyle>
          <a:p>
            <a:endParaRPr lang="en-CA"/>
          </a:p>
        </p:txBody>
      </p:sp>
      <p:sp>
        <p:nvSpPr>
          <p:cNvPr id="9223" name="Rectangle 7"/>
          <p:cNvSpPr>
            <a:spLocks noGrp="1" noChangeArrowheads="1"/>
          </p:cNvSpPr>
          <p:nvPr>
            <p:ph type="sldNum" sz="quarter" idx="5"/>
          </p:nvPr>
        </p:nvSpPr>
        <p:spPr bwMode="auto">
          <a:xfrm>
            <a:off x="3970939" y="8829966"/>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1" tIns="46586" rIns="93171" bIns="46586" numCol="1" anchor="b" anchorCtr="0" compatLnSpc="1">
            <a:prstTxWarp prst="textNoShape">
              <a:avLst/>
            </a:prstTxWarp>
          </a:bodyPr>
          <a:lstStyle>
            <a:lvl1pPr algn="r">
              <a:defRPr sz="1200"/>
            </a:lvl1pPr>
          </a:lstStyle>
          <a:p>
            <a:fld id="{0BC61207-27AA-4F95-9968-70AE4E159803}" type="slidenum">
              <a:rPr lang="en-CA"/>
              <a:pPr/>
              <a:t>‹#›</a:t>
            </a:fld>
            <a:endParaRPr lang="en-CA"/>
          </a:p>
        </p:txBody>
      </p:sp>
    </p:spTree>
    <p:extLst>
      <p:ext uri="{BB962C8B-B14F-4D97-AF65-F5344CB8AC3E}">
        <p14:creationId xmlns:p14="http://schemas.microsoft.com/office/powerpoint/2010/main" val="20871119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BC61207-27AA-4F95-9968-70AE4E159803}" type="slidenum">
              <a:rPr lang="en-CA" smtClean="0"/>
              <a:pPr/>
              <a:t>1</a:t>
            </a:fld>
            <a:endParaRPr lang="en-CA"/>
          </a:p>
        </p:txBody>
      </p:sp>
    </p:spTree>
    <p:extLst>
      <p:ext uri="{BB962C8B-B14F-4D97-AF65-F5344CB8AC3E}">
        <p14:creationId xmlns:p14="http://schemas.microsoft.com/office/powerpoint/2010/main" val="28034181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BC61207-27AA-4F95-9968-70AE4E159803}" type="slidenum">
              <a:rPr lang="en-CA" smtClean="0"/>
              <a:pPr/>
              <a:t>11</a:t>
            </a:fld>
            <a:endParaRPr lang="en-CA"/>
          </a:p>
        </p:txBody>
      </p:sp>
    </p:spTree>
    <p:extLst>
      <p:ext uri="{BB962C8B-B14F-4D97-AF65-F5344CB8AC3E}">
        <p14:creationId xmlns:p14="http://schemas.microsoft.com/office/powerpoint/2010/main" val="16486436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anyone asks about the pass rate, please tell them:</a:t>
            </a:r>
          </a:p>
          <a:p>
            <a:endParaRPr lang="en-US" dirty="0"/>
          </a:p>
          <a:p>
            <a:r>
              <a:rPr lang="en-US" dirty="0"/>
              <a:t>About 74%  overall</a:t>
            </a:r>
          </a:p>
          <a:p>
            <a:endParaRPr lang="en-US" dirty="0"/>
          </a:p>
          <a:p>
            <a:r>
              <a:rPr lang="en-US" dirty="0"/>
              <a:t>Indian students – not tracked or disclosed – most likely less (maybe 40%??) as the skill of case writing takes time to learn</a:t>
            </a:r>
          </a:p>
          <a:p>
            <a:endParaRPr lang="en-US" dirty="0"/>
          </a:p>
          <a:p>
            <a:r>
              <a:rPr lang="en-US" dirty="0"/>
              <a:t>Most important thing for Indian CAs is to follow the program and write the cases.  Shortcuts don’t work</a:t>
            </a:r>
            <a:endParaRPr lang="en-CA" dirty="0"/>
          </a:p>
        </p:txBody>
      </p:sp>
      <p:sp>
        <p:nvSpPr>
          <p:cNvPr id="4" name="Slide Number Placeholder 3"/>
          <p:cNvSpPr>
            <a:spLocks noGrp="1"/>
          </p:cNvSpPr>
          <p:nvPr>
            <p:ph type="sldNum" sz="quarter" idx="10"/>
          </p:nvPr>
        </p:nvSpPr>
        <p:spPr/>
        <p:txBody>
          <a:bodyPr/>
          <a:lstStyle/>
          <a:p>
            <a:fld id="{0BC61207-27AA-4F95-9968-70AE4E159803}" type="slidenum">
              <a:rPr lang="en-CA" smtClean="0"/>
              <a:pPr/>
              <a:t>12</a:t>
            </a:fld>
            <a:endParaRPr lang="en-CA"/>
          </a:p>
        </p:txBody>
      </p:sp>
    </p:spTree>
    <p:extLst>
      <p:ext uri="{BB962C8B-B14F-4D97-AF65-F5344CB8AC3E}">
        <p14:creationId xmlns:p14="http://schemas.microsoft.com/office/powerpoint/2010/main" val="16486436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would not get hung up here re the role choice.  Just explain that students have to choose a role, at some point before the CFE and they will understand this more once they write a practice Day 2 case</a:t>
            </a:r>
            <a:endParaRPr lang="en-CA" dirty="0"/>
          </a:p>
        </p:txBody>
      </p:sp>
      <p:sp>
        <p:nvSpPr>
          <p:cNvPr id="4" name="Slide Number Placeholder 3"/>
          <p:cNvSpPr>
            <a:spLocks noGrp="1"/>
          </p:cNvSpPr>
          <p:nvPr>
            <p:ph type="sldNum" sz="quarter" idx="10"/>
          </p:nvPr>
        </p:nvSpPr>
        <p:spPr/>
        <p:txBody>
          <a:bodyPr/>
          <a:lstStyle/>
          <a:p>
            <a:fld id="{0BC61207-27AA-4F95-9968-70AE4E159803}" type="slidenum">
              <a:rPr lang="en-CA" smtClean="0"/>
              <a:pPr/>
              <a:t>13</a:t>
            </a:fld>
            <a:endParaRPr lang="en-CA"/>
          </a:p>
        </p:txBody>
      </p:sp>
    </p:spTree>
    <p:extLst>
      <p:ext uri="{BB962C8B-B14F-4D97-AF65-F5344CB8AC3E}">
        <p14:creationId xmlns:p14="http://schemas.microsoft.com/office/powerpoint/2010/main" val="16486436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BC61207-27AA-4F95-9968-70AE4E159803}" type="slidenum">
              <a:rPr lang="en-CA" smtClean="0"/>
              <a:pPr/>
              <a:t>14</a:t>
            </a:fld>
            <a:endParaRPr lang="en-CA"/>
          </a:p>
        </p:txBody>
      </p:sp>
    </p:spTree>
    <p:extLst>
      <p:ext uri="{BB962C8B-B14F-4D97-AF65-F5344CB8AC3E}">
        <p14:creationId xmlns:p14="http://schemas.microsoft.com/office/powerpoint/2010/main" val="16486436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write in May, fail and then write in Sept.</a:t>
            </a:r>
            <a:endParaRPr lang="en-CA" dirty="0"/>
          </a:p>
        </p:txBody>
      </p:sp>
      <p:sp>
        <p:nvSpPr>
          <p:cNvPr id="4" name="Slide Number Placeholder 3"/>
          <p:cNvSpPr>
            <a:spLocks noGrp="1"/>
          </p:cNvSpPr>
          <p:nvPr>
            <p:ph type="sldNum" sz="quarter" idx="10"/>
          </p:nvPr>
        </p:nvSpPr>
        <p:spPr/>
        <p:txBody>
          <a:bodyPr/>
          <a:lstStyle/>
          <a:p>
            <a:fld id="{0BC61207-27AA-4F95-9968-70AE4E159803}" type="slidenum">
              <a:rPr lang="en-CA" smtClean="0"/>
              <a:pPr/>
              <a:t>15</a:t>
            </a:fld>
            <a:endParaRPr lang="en-CA"/>
          </a:p>
        </p:txBody>
      </p:sp>
    </p:spTree>
    <p:extLst>
      <p:ext uri="{BB962C8B-B14F-4D97-AF65-F5344CB8AC3E}">
        <p14:creationId xmlns:p14="http://schemas.microsoft.com/office/powerpoint/2010/main" val="1648643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p:spPr>
        <p:txBody>
          <a:bodyPr/>
          <a:lstStyle/>
          <a:p>
            <a:pPr eaLnBrk="1" hangingPunct="1"/>
            <a:endParaRPr lang="en-US"/>
          </a:p>
        </p:txBody>
      </p:sp>
      <p:sp>
        <p:nvSpPr>
          <p:cNvPr id="22531" name="Slide Number Placeholder 3"/>
          <p:cNvSpPr>
            <a:spLocks noGrp="1"/>
          </p:cNvSpPr>
          <p:nvPr>
            <p:ph type="sldNum" sz="quarter" idx="5"/>
          </p:nvPr>
        </p:nvSpPr>
        <p:spPr>
          <a:noFill/>
          <a:ln>
            <a:miter lim="800000"/>
            <a:headEnd/>
            <a:tailEnd/>
          </a:ln>
        </p:spPr>
        <p:txBody>
          <a:bodyPr/>
          <a:lstStyle/>
          <a:p>
            <a:fld id="{1D09619F-5984-4F6E-8579-55B4F5E58433}" type="slidenum">
              <a:rPr lang="en-CA" smtClean="0"/>
              <a:pPr/>
              <a:t>16</a:t>
            </a:fld>
            <a:endParaRPr lang="en-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BC61207-27AA-4F95-9968-70AE4E159803}" type="slidenum">
              <a:rPr lang="en-CA" smtClean="0"/>
              <a:pPr/>
              <a:t>17</a:t>
            </a:fld>
            <a:endParaRPr lang="en-CA"/>
          </a:p>
        </p:txBody>
      </p:sp>
    </p:spTree>
    <p:extLst>
      <p:ext uri="{BB962C8B-B14F-4D97-AF65-F5344CB8AC3E}">
        <p14:creationId xmlns:p14="http://schemas.microsoft.com/office/powerpoint/2010/main" val="4372207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BC61207-27AA-4F95-9968-70AE4E159803}" type="slidenum">
              <a:rPr lang="en-CA" smtClean="0"/>
              <a:pPr/>
              <a:t>18</a:t>
            </a:fld>
            <a:endParaRPr lang="en-CA"/>
          </a:p>
        </p:txBody>
      </p:sp>
    </p:spTree>
    <p:extLst>
      <p:ext uri="{BB962C8B-B14F-4D97-AF65-F5344CB8AC3E}">
        <p14:creationId xmlns:p14="http://schemas.microsoft.com/office/powerpoint/2010/main" val="14533025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BC61207-27AA-4F95-9968-70AE4E159803}" type="slidenum">
              <a:rPr lang="en-CA" smtClean="0"/>
              <a:pPr/>
              <a:t>19</a:t>
            </a:fld>
            <a:endParaRPr lang="en-CA"/>
          </a:p>
        </p:txBody>
      </p:sp>
    </p:spTree>
    <p:extLst>
      <p:ext uri="{BB962C8B-B14F-4D97-AF65-F5344CB8AC3E}">
        <p14:creationId xmlns:p14="http://schemas.microsoft.com/office/powerpoint/2010/main" val="12858620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BC61207-27AA-4F95-9968-70AE4E159803}" type="slidenum">
              <a:rPr lang="en-CA" smtClean="0"/>
              <a:pPr/>
              <a:t>20</a:t>
            </a:fld>
            <a:endParaRPr lang="en-CA"/>
          </a:p>
        </p:txBody>
      </p:sp>
    </p:spTree>
    <p:extLst>
      <p:ext uri="{BB962C8B-B14F-4D97-AF65-F5344CB8AC3E}">
        <p14:creationId xmlns:p14="http://schemas.microsoft.com/office/powerpoint/2010/main" val="3862343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template library</a:t>
            </a:r>
          </a:p>
        </p:txBody>
      </p:sp>
      <p:sp>
        <p:nvSpPr>
          <p:cNvPr id="4" name="Slide Number Placeholder 3"/>
          <p:cNvSpPr>
            <a:spLocks noGrp="1"/>
          </p:cNvSpPr>
          <p:nvPr>
            <p:ph type="sldNum" sz="quarter" idx="10"/>
          </p:nvPr>
        </p:nvSpPr>
        <p:spPr/>
        <p:txBody>
          <a:bodyPr/>
          <a:lstStyle/>
          <a:p>
            <a:pPr>
              <a:defRPr/>
            </a:pPr>
            <a:fld id="{B68D2766-C49B-4C1A-9FEE-6F146754B02B}" type="slidenum">
              <a:rPr lang="en-US" smtClean="0">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val="31359696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p:spPr>
        <p:txBody>
          <a:bodyPr/>
          <a:lstStyle/>
          <a:p>
            <a:pPr eaLnBrk="1" hangingPunct="1"/>
            <a:endParaRPr lang="en-US"/>
          </a:p>
        </p:txBody>
      </p:sp>
      <p:sp>
        <p:nvSpPr>
          <p:cNvPr id="22531" name="Slide Number Placeholder 3"/>
          <p:cNvSpPr>
            <a:spLocks noGrp="1"/>
          </p:cNvSpPr>
          <p:nvPr>
            <p:ph type="sldNum" sz="quarter" idx="5"/>
          </p:nvPr>
        </p:nvSpPr>
        <p:spPr>
          <a:noFill/>
          <a:ln>
            <a:miter lim="800000"/>
            <a:headEnd/>
            <a:tailEnd/>
          </a:ln>
        </p:spPr>
        <p:txBody>
          <a:bodyPr/>
          <a:lstStyle/>
          <a:p>
            <a:fld id="{1D09619F-5984-4F6E-8579-55B4F5E58433}" type="slidenum">
              <a:rPr lang="en-CA" smtClean="0"/>
              <a:pPr/>
              <a:t>21</a:t>
            </a:fld>
            <a:endParaRPr lang="en-C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BC61207-27AA-4F95-9968-70AE4E159803}" type="slidenum">
              <a:rPr lang="en-CA" smtClean="0"/>
              <a:pPr/>
              <a:t>22</a:t>
            </a:fld>
            <a:endParaRPr lang="en-CA"/>
          </a:p>
        </p:txBody>
      </p:sp>
    </p:spTree>
    <p:extLst>
      <p:ext uri="{BB962C8B-B14F-4D97-AF65-F5344CB8AC3E}">
        <p14:creationId xmlns:p14="http://schemas.microsoft.com/office/powerpoint/2010/main" val="15238915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BC61207-27AA-4F95-9968-70AE4E159803}" type="slidenum">
              <a:rPr lang="en-CA" smtClean="0"/>
              <a:pPr/>
              <a:t>23</a:t>
            </a:fld>
            <a:endParaRPr lang="en-CA"/>
          </a:p>
        </p:txBody>
      </p:sp>
    </p:spTree>
    <p:extLst>
      <p:ext uri="{BB962C8B-B14F-4D97-AF65-F5344CB8AC3E}">
        <p14:creationId xmlns:p14="http://schemas.microsoft.com/office/powerpoint/2010/main" val="30416216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BC61207-27AA-4F95-9968-70AE4E159803}" type="slidenum">
              <a:rPr lang="en-CA" smtClean="0"/>
              <a:pPr/>
              <a:t>24</a:t>
            </a:fld>
            <a:endParaRPr lang="en-CA"/>
          </a:p>
        </p:txBody>
      </p:sp>
    </p:spTree>
    <p:extLst>
      <p:ext uri="{BB962C8B-B14F-4D97-AF65-F5344CB8AC3E}">
        <p14:creationId xmlns:p14="http://schemas.microsoft.com/office/powerpoint/2010/main" val="17037057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BC61207-27AA-4F95-9968-70AE4E159803}" type="slidenum">
              <a:rPr lang="en-CA" smtClean="0"/>
              <a:pPr/>
              <a:t>25</a:t>
            </a:fld>
            <a:endParaRPr lang="en-CA"/>
          </a:p>
        </p:txBody>
      </p:sp>
    </p:spTree>
    <p:extLst>
      <p:ext uri="{BB962C8B-B14F-4D97-AF65-F5344CB8AC3E}">
        <p14:creationId xmlns:p14="http://schemas.microsoft.com/office/powerpoint/2010/main" val="30416216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BC61207-27AA-4F95-9968-70AE4E159803}" type="slidenum">
              <a:rPr lang="en-CA" smtClean="0"/>
              <a:pPr/>
              <a:t>26</a:t>
            </a:fld>
            <a:endParaRPr lang="en-CA"/>
          </a:p>
        </p:txBody>
      </p:sp>
    </p:spTree>
    <p:extLst>
      <p:ext uri="{BB962C8B-B14F-4D97-AF65-F5344CB8AC3E}">
        <p14:creationId xmlns:p14="http://schemas.microsoft.com/office/powerpoint/2010/main" val="30416216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BC61207-27AA-4F95-9968-70AE4E159803}" type="slidenum">
              <a:rPr lang="en-CA" smtClean="0"/>
              <a:pPr/>
              <a:t>28</a:t>
            </a:fld>
            <a:endParaRPr lang="en-CA"/>
          </a:p>
        </p:txBody>
      </p:sp>
    </p:spTree>
    <p:extLst>
      <p:ext uri="{BB962C8B-B14F-4D97-AF65-F5344CB8AC3E}">
        <p14:creationId xmlns:p14="http://schemas.microsoft.com/office/powerpoint/2010/main" val="9257120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BC61207-27AA-4F95-9968-70AE4E159803}" type="slidenum">
              <a:rPr lang="en-CA" smtClean="0"/>
              <a:pPr/>
              <a:t>29</a:t>
            </a:fld>
            <a:endParaRPr lang="en-CA"/>
          </a:p>
        </p:txBody>
      </p:sp>
    </p:spTree>
    <p:extLst>
      <p:ext uri="{BB962C8B-B14F-4D97-AF65-F5344CB8AC3E}">
        <p14:creationId xmlns:p14="http://schemas.microsoft.com/office/powerpoint/2010/main" val="9257120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BC61207-27AA-4F95-9968-70AE4E159803}" type="slidenum">
              <a:rPr lang="en-CA" smtClean="0"/>
              <a:pPr/>
              <a:t>30</a:t>
            </a:fld>
            <a:endParaRPr lang="en-CA"/>
          </a:p>
        </p:txBody>
      </p:sp>
    </p:spTree>
    <p:extLst>
      <p:ext uri="{BB962C8B-B14F-4D97-AF65-F5344CB8AC3E}">
        <p14:creationId xmlns:p14="http://schemas.microsoft.com/office/powerpoint/2010/main" val="30416216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BC61207-27AA-4F95-9968-70AE4E159803}" type="slidenum">
              <a:rPr lang="en-CA" smtClean="0"/>
              <a:pPr/>
              <a:t>32</a:t>
            </a:fld>
            <a:endParaRPr lang="en-CA"/>
          </a:p>
        </p:txBody>
      </p:sp>
    </p:spTree>
    <p:extLst>
      <p:ext uri="{BB962C8B-B14F-4D97-AF65-F5344CB8AC3E}">
        <p14:creationId xmlns:p14="http://schemas.microsoft.com/office/powerpoint/2010/main" val="925712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BC61207-27AA-4F95-9968-70AE4E159803}" type="slidenum">
              <a:rPr lang="en-CA" smtClean="0"/>
              <a:pPr/>
              <a:t>3</a:t>
            </a:fld>
            <a:endParaRPr lang="en-CA"/>
          </a:p>
        </p:txBody>
      </p:sp>
    </p:spTree>
    <p:extLst>
      <p:ext uri="{BB962C8B-B14F-4D97-AF65-F5344CB8AC3E}">
        <p14:creationId xmlns:p14="http://schemas.microsoft.com/office/powerpoint/2010/main" val="33432923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p:spPr>
        <p:txBody>
          <a:bodyPr/>
          <a:lstStyle/>
          <a:p>
            <a:pPr eaLnBrk="1" hangingPunct="1"/>
            <a:endParaRPr lang="en-US"/>
          </a:p>
        </p:txBody>
      </p:sp>
      <p:sp>
        <p:nvSpPr>
          <p:cNvPr id="22531" name="Slide Number Placeholder 3"/>
          <p:cNvSpPr>
            <a:spLocks noGrp="1"/>
          </p:cNvSpPr>
          <p:nvPr>
            <p:ph type="sldNum" sz="quarter" idx="5"/>
          </p:nvPr>
        </p:nvSpPr>
        <p:spPr>
          <a:noFill/>
          <a:ln>
            <a:miter lim="800000"/>
            <a:headEnd/>
            <a:tailEnd/>
          </a:ln>
        </p:spPr>
        <p:txBody>
          <a:bodyPr/>
          <a:lstStyle/>
          <a:p>
            <a:fld id="{1D09619F-5984-4F6E-8579-55B4F5E58433}" type="slidenum">
              <a:rPr lang="en-CA" smtClean="0"/>
              <a:pPr/>
              <a:t>33</a:t>
            </a:fld>
            <a:endParaRPr lang="en-CA"/>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BC61207-27AA-4F95-9968-70AE4E159803}" type="slidenum">
              <a:rPr lang="en-CA" smtClean="0"/>
              <a:pPr/>
              <a:t>34</a:t>
            </a:fld>
            <a:endParaRPr lang="en-CA"/>
          </a:p>
        </p:txBody>
      </p:sp>
    </p:spTree>
    <p:extLst>
      <p:ext uri="{BB962C8B-B14F-4D97-AF65-F5344CB8AC3E}">
        <p14:creationId xmlns:p14="http://schemas.microsoft.com/office/powerpoint/2010/main" val="30416216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Emphasize starting early is very important and that the Jan. 1 and Apr. 15 are the LATEST dates one should start</a:t>
            </a:r>
          </a:p>
          <a:p>
            <a:endParaRPr lang="en-US" dirty="0"/>
          </a:p>
          <a:p>
            <a:r>
              <a:rPr lang="en-US" dirty="0"/>
              <a:t>Also, emphasize that this process is made for people working full time – most Canadian students work full time while studying.  No different for Indian students.</a:t>
            </a:r>
            <a:endParaRPr lang="en-CA" dirty="0"/>
          </a:p>
        </p:txBody>
      </p:sp>
      <p:sp>
        <p:nvSpPr>
          <p:cNvPr id="4" name="Slide Number Placeholder 3"/>
          <p:cNvSpPr>
            <a:spLocks noGrp="1"/>
          </p:cNvSpPr>
          <p:nvPr>
            <p:ph type="sldNum" sz="quarter" idx="10"/>
          </p:nvPr>
        </p:nvSpPr>
        <p:spPr/>
        <p:txBody>
          <a:bodyPr/>
          <a:lstStyle/>
          <a:p>
            <a:fld id="{0BC61207-27AA-4F95-9968-70AE4E159803}" type="slidenum">
              <a:rPr lang="en-CA" smtClean="0"/>
              <a:pPr/>
              <a:t>35</a:t>
            </a:fld>
            <a:endParaRPr lang="en-CA"/>
          </a:p>
        </p:txBody>
      </p:sp>
    </p:spTree>
    <p:extLst>
      <p:ext uri="{BB962C8B-B14F-4D97-AF65-F5344CB8AC3E}">
        <p14:creationId xmlns:p14="http://schemas.microsoft.com/office/powerpoint/2010/main" val="30416216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Emphasize starting early is very important and that the Jan. 1 and Apr. 15 are the LATEST dates one should start</a:t>
            </a:r>
          </a:p>
          <a:p>
            <a:endParaRPr lang="en-US" dirty="0"/>
          </a:p>
          <a:p>
            <a:r>
              <a:rPr lang="en-US" dirty="0"/>
              <a:t>Also, emphasize that this process is made for people working full time – most Canadian students work full time while studying.  No different for Indian students.</a:t>
            </a:r>
            <a:endParaRPr lang="en-CA" dirty="0"/>
          </a:p>
        </p:txBody>
      </p:sp>
      <p:sp>
        <p:nvSpPr>
          <p:cNvPr id="4" name="Slide Number Placeholder 3"/>
          <p:cNvSpPr>
            <a:spLocks noGrp="1"/>
          </p:cNvSpPr>
          <p:nvPr>
            <p:ph type="sldNum" sz="quarter" idx="10"/>
          </p:nvPr>
        </p:nvSpPr>
        <p:spPr/>
        <p:txBody>
          <a:bodyPr/>
          <a:lstStyle/>
          <a:p>
            <a:fld id="{0BC61207-27AA-4F95-9968-70AE4E159803}" type="slidenum">
              <a:rPr lang="en-CA" smtClean="0"/>
              <a:pPr/>
              <a:t>36</a:t>
            </a:fld>
            <a:endParaRPr lang="en-CA"/>
          </a:p>
        </p:txBody>
      </p:sp>
    </p:spTree>
    <p:extLst>
      <p:ext uri="{BB962C8B-B14F-4D97-AF65-F5344CB8AC3E}">
        <p14:creationId xmlns:p14="http://schemas.microsoft.com/office/powerpoint/2010/main" val="30416216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p:spPr>
        <p:txBody>
          <a:bodyPr/>
          <a:lstStyle/>
          <a:p>
            <a:pPr eaLnBrk="1" hangingPunct="1"/>
            <a:r>
              <a:rPr lang="en-US" dirty="0"/>
              <a:t>Emphasize that PASS deals with more Indian students than any other program and these are just a few of the testimonials</a:t>
            </a:r>
          </a:p>
        </p:txBody>
      </p:sp>
      <p:sp>
        <p:nvSpPr>
          <p:cNvPr id="22531" name="Slide Number Placeholder 3"/>
          <p:cNvSpPr>
            <a:spLocks noGrp="1"/>
          </p:cNvSpPr>
          <p:nvPr>
            <p:ph type="sldNum" sz="quarter" idx="5"/>
          </p:nvPr>
        </p:nvSpPr>
        <p:spPr>
          <a:noFill/>
          <a:ln>
            <a:miter lim="800000"/>
            <a:headEnd/>
            <a:tailEnd/>
          </a:ln>
        </p:spPr>
        <p:txBody>
          <a:bodyPr/>
          <a:lstStyle/>
          <a:p>
            <a:fld id="{1D09619F-5984-4F6E-8579-55B4F5E58433}" type="slidenum">
              <a:rPr lang="en-CA" smtClean="0"/>
              <a:pPr/>
              <a:t>37</a:t>
            </a:fld>
            <a:endParaRPr lang="en-CA"/>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BC61207-27AA-4F95-9968-70AE4E159803}" type="slidenum">
              <a:rPr lang="en-CA" smtClean="0"/>
              <a:pPr/>
              <a:t>38</a:t>
            </a:fld>
            <a:endParaRPr lang="en-CA"/>
          </a:p>
        </p:txBody>
      </p:sp>
    </p:spTree>
    <p:extLst>
      <p:ext uri="{BB962C8B-B14F-4D97-AF65-F5344CB8AC3E}">
        <p14:creationId xmlns:p14="http://schemas.microsoft.com/office/powerpoint/2010/main" val="117263155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BC61207-27AA-4F95-9968-70AE4E159803}" type="slidenum">
              <a:rPr lang="en-CA" smtClean="0"/>
              <a:pPr/>
              <a:t>39</a:t>
            </a:fld>
            <a:endParaRPr lang="en-CA"/>
          </a:p>
        </p:txBody>
      </p:sp>
    </p:spTree>
    <p:extLst>
      <p:ext uri="{BB962C8B-B14F-4D97-AF65-F5344CB8AC3E}">
        <p14:creationId xmlns:p14="http://schemas.microsoft.com/office/powerpoint/2010/main" val="41972116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BC61207-27AA-4F95-9968-70AE4E159803}" type="slidenum">
              <a:rPr lang="en-CA" smtClean="0"/>
              <a:pPr/>
              <a:t>40</a:t>
            </a:fld>
            <a:endParaRPr lang="en-CA"/>
          </a:p>
        </p:txBody>
      </p:sp>
    </p:spTree>
    <p:extLst>
      <p:ext uri="{BB962C8B-B14F-4D97-AF65-F5344CB8AC3E}">
        <p14:creationId xmlns:p14="http://schemas.microsoft.com/office/powerpoint/2010/main" val="13959336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p:spPr>
        <p:txBody>
          <a:bodyPr/>
          <a:lstStyle/>
          <a:p>
            <a:pPr eaLnBrk="1" hangingPunct="1"/>
            <a:endParaRPr lang="en-US" dirty="0"/>
          </a:p>
        </p:txBody>
      </p:sp>
      <p:sp>
        <p:nvSpPr>
          <p:cNvPr id="22531" name="Slide Number Placeholder 3"/>
          <p:cNvSpPr>
            <a:spLocks noGrp="1"/>
          </p:cNvSpPr>
          <p:nvPr>
            <p:ph type="sldNum" sz="quarter" idx="5"/>
          </p:nvPr>
        </p:nvSpPr>
        <p:spPr>
          <a:noFill/>
          <a:ln>
            <a:miter lim="800000"/>
            <a:headEnd/>
            <a:tailEnd/>
          </a:ln>
        </p:spPr>
        <p:txBody>
          <a:bodyPr/>
          <a:lstStyle/>
          <a:p>
            <a:fld id="{1D09619F-5984-4F6E-8579-55B4F5E58433}" type="slidenum">
              <a:rPr lang="en-CA" smtClean="0"/>
              <a:pPr/>
              <a:t>41</a:t>
            </a:fld>
            <a:endParaRPr lang="en-CA"/>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BC61207-27AA-4F95-9968-70AE4E159803}" type="slidenum">
              <a:rPr lang="en-CA" smtClean="0"/>
              <a:pPr/>
              <a:t>42</a:t>
            </a:fld>
            <a:endParaRPr lang="en-CA"/>
          </a:p>
        </p:txBody>
      </p:sp>
    </p:spTree>
    <p:extLst>
      <p:ext uri="{BB962C8B-B14F-4D97-AF65-F5344CB8AC3E}">
        <p14:creationId xmlns:p14="http://schemas.microsoft.com/office/powerpoint/2010/main" val="3041621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BC61207-27AA-4F95-9968-70AE4E159803}" type="slidenum">
              <a:rPr lang="en-CA" smtClean="0"/>
              <a:pPr/>
              <a:t>4</a:t>
            </a:fld>
            <a:endParaRPr lang="en-CA"/>
          </a:p>
        </p:txBody>
      </p:sp>
    </p:spTree>
    <p:extLst>
      <p:ext uri="{BB962C8B-B14F-4D97-AF65-F5344CB8AC3E}">
        <p14:creationId xmlns:p14="http://schemas.microsoft.com/office/powerpoint/2010/main" val="334329230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BC61207-27AA-4F95-9968-70AE4E159803}" type="slidenum">
              <a:rPr lang="en-CA" smtClean="0"/>
              <a:pPr/>
              <a:t>43</a:t>
            </a:fld>
            <a:endParaRPr lang="en-CA"/>
          </a:p>
        </p:txBody>
      </p:sp>
    </p:spTree>
    <p:extLst>
      <p:ext uri="{BB962C8B-B14F-4D97-AF65-F5344CB8AC3E}">
        <p14:creationId xmlns:p14="http://schemas.microsoft.com/office/powerpoint/2010/main" val="92571202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BC61207-27AA-4F95-9968-70AE4E159803}" type="slidenum">
              <a:rPr lang="en-CA" smtClean="0"/>
              <a:pPr/>
              <a:t>44</a:t>
            </a:fld>
            <a:endParaRPr lang="en-CA"/>
          </a:p>
        </p:txBody>
      </p:sp>
    </p:spTree>
    <p:extLst>
      <p:ext uri="{BB962C8B-B14F-4D97-AF65-F5344CB8AC3E}">
        <p14:creationId xmlns:p14="http://schemas.microsoft.com/office/powerpoint/2010/main" val="92571202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BC61207-27AA-4F95-9968-70AE4E159803}" type="slidenum">
              <a:rPr lang="en-CA" smtClean="0"/>
              <a:pPr/>
              <a:t>45</a:t>
            </a:fld>
            <a:endParaRPr lang="en-CA"/>
          </a:p>
        </p:txBody>
      </p:sp>
    </p:spTree>
    <p:extLst>
      <p:ext uri="{BB962C8B-B14F-4D97-AF65-F5344CB8AC3E}">
        <p14:creationId xmlns:p14="http://schemas.microsoft.com/office/powerpoint/2010/main" val="92571202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BC61207-27AA-4F95-9968-70AE4E159803}" type="slidenum">
              <a:rPr lang="en-CA" smtClean="0"/>
              <a:pPr/>
              <a:t>46</a:t>
            </a:fld>
            <a:endParaRPr lang="en-CA"/>
          </a:p>
        </p:txBody>
      </p:sp>
    </p:spTree>
    <p:extLst>
      <p:ext uri="{BB962C8B-B14F-4D97-AF65-F5344CB8AC3E}">
        <p14:creationId xmlns:p14="http://schemas.microsoft.com/office/powerpoint/2010/main" val="92571202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p:spPr>
        <p:txBody>
          <a:bodyPr/>
          <a:lstStyle/>
          <a:p>
            <a:pPr eaLnBrk="1" hangingPunct="1"/>
            <a:endParaRPr lang="en-US"/>
          </a:p>
        </p:txBody>
      </p:sp>
      <p:sp>
        <p:nvSpPr>
          <p:cNvPr id="22531" name="Slide Number Placeholder 3"/>
          <p:cNvSpPr>
            <a:spLocks noGrp="1"/>
          </p:cNvSpPr>
          <p:nvPr>
            <p:ph type="sldNum" sz="quarter" idx="5"/>
          </p:nvPr>
        </p:nvSpPr>
        <p:spPr>
          <a:noFill/>
          <a:ln>
            <a:miter lim="800000"/>
            <a:headEnd/>
            <a:tailEnd/>
          </a:ln>
        </p:spPr>
        <p:txBody>
          <a:bodyPr/>
          <a:lstStyle/>
          <a:p>
            <a:fld id="{1D09619F-5984-4F6E-8579-55B4F5E58433}" type="slidenum">
              <a:rPr lang="en-CA" smtClean="0"/>
              <a:pPr/>
              <a:t>48</a:t>
            </a:fld>
            <a:endParaRPr lang="en-CA"/>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Tell them Ontario takes 8-12 weeks to register a student, so they have to get in their documents to start the process.  Once the process is started, they will be okay to write, even if the deadline is coming up.</a:t>
            </a:r>
          </a:p>
          <a:p>
            <a:endParaRPr lang="en-US" dirty="0"/>
          </a:p>
        </p:txBody>
      </p:sp>
      <p:sp>
        <p:nvSpPr>
          <p:cNvPr id="4" name="Slide Number Placeholder 3"/>
          <p:cNvSpPr>
            <a:spLocks noGrp="1"/>
          </p:cNvSpPr>
          <p:nvPr>
            <p:ph type="sldNum" sz="quarter" idx="10"/>
          </p:nvPr>
        </p:nvSpPr>
        <p:spPr/>
        <p:txBody>
          <a:bodyPr/>
          <a:lstStyle/>
          <a:p>
            <a:fld id="{0BC61207-27AA-4F95-9968-70AE4E159803}" type="slidenum">
              <a:rPr lang="en-CA" smtClean="0"/>
              <a:pPr/>
              <a:t>49</a:t>
            </a:fld>
            <a:endParaRPr lang="en-CA"/>
          </a:p>
        </p:txBody>
      </p:sp>
    </p:spTree>
    <p:extLst>
      <p:ext uri="{BB962C8B-B14F-4D97-AF65-F5344CB8AC3E}">
        <p14:creationId xmlns:p14="http://schemas.microsoft.com/office/powerpoint/2010/main" val="304162169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Tell them Ontario takes 8-12 weeks to register a student, so they have to get in their documents to start the process.  Once the process is started, they will be okay to write, even if the deadline is coming up.</a:t>
            </a:r>
          </a:p>
          <a:p>
            <a:endParaRPr lang="en-US" dirty="0"/>
          </a:p>
        </p:txBody>
      </p:sp>
      <p:sp>
        <p:nvSpPr>
          <p:cNvPr id="4" name="Slide Number Placeholder 3"/>
          <p:cNvSpPr>
            <a:spLocks noGrp="1"/>
          </p:cNvSpPr>
          <p:nvPr>
            <p:ph type="sldNum" sz="quarter" idx="10"/>
          </p:nvPr>
        </p:nvSpPr>
        <p:spPr/>
        <p:txBody>
          <a:bodyPr/>
          <a:lstStyle/>
          <a:p>
            <a:fld id="{0BC61207-27AA-4F95-9968-70AE4E159803}" type="slidenum">
              <a:rPr lang="en-CA" smtClean="0"/>
              <a:pPr/>
              <a:t>50</a:t>
            </a:fld>
            <a:endParaRPr lang="en-CA"/>
          </a:p>
        </p:txBody>
      </p:sp>
    </p:spTree>
    <p:extLst>
      <p:ext uri="{BB962C8B-B14F-4D97-AF65-F5344CB8AC3E}">
        <p14:creationId xmlns:p14="http://schemas.microsoft.com/office/powerpoint/2010/main" val="30416216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really makes no difference which Province they register with, but Ontario is most familiar with Indian student, followed by BC.</a:t>
            </a:r>
          </a:p>
          <a:p>
            <a:endParaRPr lang="en-US" dirty="0"/>
          </a:p>
          <a:p>
            <a:r>
              <a:rPr lang="en-US" dirty="0"/>
              <a:t>The ONLY impact of which Province they register with, is that you write the CFE in that Province.  It does not matter where they will live or work.</a:t>
            </a:r>
            <a:endParaRPr lang="en-CA" dirty="0"/>
          </a:p>
        </p:txBody>
      </p:sp>
      <p:sp>
        <p:nvSpPr>
          <p:cNvPr id="4" name="Slide Number Placeholder 3"/>
          <p:cNvSpPr>
            <a:spLocks noGrp="1"/>
          </p:cNvSpPr>
          <p:nvPr>
            <p:ph type="sldNum" sz="quarter" idx="10"/>
          </p:nvPr>
        </p:nvSpPr>
        <p:spPr/>
        <p:txBody>
          <a:bodyPr/>
          <a:lstStyle/>
          <a:p>
            <a:fld id="{0BC61207-27AA-4F95-9968-70AE4E159803}" type="slidenum">
              <a:rPr lang="en-CA" smtClean="0"/>
              <a:pPr/>
              <a:t>51</a:t>
            </a:fld>
            <a:endParaRPr lang="en-CA"/>
          </a:p>
        </p:txBody>
      </p:sp>
    </p:spTree>
    <p:extLst>
      <p:ext uri="{BB962C8B-B14F-4D97-AF65-F5344CB8AC3E}">
        <p14:creationId xmlns:p14="http://schemas.microsoft.com/office/powerpoint/2010/main" val="304162169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BC61207-27AA-4F95-9968-70AE4E159803}" type="slidenum">
              <a:rPr lang="en-CA" smtClean="0"/>
              <a:pPr/>
              <a:t>52</a:t>
            </a:fld>
            <a:endParaRPr lang="en-CA"/>
          </a:p>
        </p:txBody>
      </p:sp>
    </p:spTree>
    <p:extLst>
      <p:ext uri="{BB962C8B-B14F-4D97-AF65-F5344CB8AC3E}">
        <p14:creationId xmlns:p14="http://schemas.microsoft.com/office/powerpoint/2010/main" val="304162169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BC61207-27AA-4F95-9968-70AE4E159803}" type="slidenum">
              <a:rPr lang="en-CA" smtClean="0"/>
              <a:pPr/>
              <a:t>53</a:t>
            </a:fld>
            <a:endParaRPr lang="en-CA"/>
          </a:p>
        </p:txBody>
      </p:sp>
    </p:spTree>
    <p:extLst>
      <p:ext uri="{BB962C8B-B14F-4D97-AF65-F5344CB8AC3E}">
        <p14:creationId xmlns:p14="http://schemas.microsoft.com/office/powerpoint/2010/main" val="3041621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p:spPr>
        <p:txBody>
          <a:bodyPr/>
          <a:lstStyle/>
          <a:p>
            <a:pPr eaLnBrk="1" hangingPunct="1"/>
            <a:endParaRPr lang="en-US"/>
          </a:p>
        </p:txBody>
      </p:sp>
      <p:sp>
        <p:nvSpPr>
          <p:cNvPr id="22531" name="Slide Number Placeholder 3"/>
          <p:cNvSpPr>
            <a:spLocks noGrp="1"/>
          </p:cNvSpPr>
          <p:nvPr>
            <p:ph type="sldNum" sz="quarter" idx="5"/>
          </p:nvPr>
        </p:nvSpPr>
        <p:spPr>
          <a:noFill/>
          <a:ln>
            <a:miter lim="800000"/>
            <a:headEnd/>
            <a:tailEnd/>
          </a:ln>
        </p:spPr>
        <p:txBody>
          <a:bodyPr/>
          <a:lstStyle/>
          <a:p>
            <a:fld id="{1D09619F-5984-4F6E-8579-55B4F5E58433}" type="slidenum">
              <a:rPr lang="en-CA" smtClean="0"/>
              <a:pPr/>
              <a:t>5</a:t>
            </a:fld>
            <a:endParaRPr lang="en-CA"/>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p:spPr>
        <p:txBody>
          <a:bodyPr/>
          <a:lstStyle/>
          <a:p>
            <a:pPr eaLnBrk="1" hangingPunct="1"/>
            <a:endParaRPr lang="en-US"/>
          </a:p>
        </p:txBody>
      </p:sp>
      <p:sp>
        <p:nvSpPr>
          <p:cNvPr id="22531" name="Slide Number Placeholder 3"/>
          <p:cNvSpPr>
            <a:spLocks noGrp="1"/>
          </p:cNvSpPr>
          <p:nvPr>
            <p:ph type="sldNum" sz="quarter" idx="5"/>
          </p:nvPr>
        </p:nvSpPr>
        <p:spPr>
          <a:noFill/>
          <a:ln>
            <a:miter lim="800000"/>
            <a:headEnd/>
            <a:tailEnd/>
          </a:ln>
        </p:spPr>
        <p:txBody>
          <a:bodyPr/>
          <a:lstStyle/>
          <a:p>
            <a:fld id="{1D09619F-5984-4F6E-8579-55B4F5E58433}" type="slidenum">
              <a:rPr lang="en-CA" smtClean="0"/>
              <a:pPr/>
              <a:t>54</a:t>
            </a:fld>
            <a:endParaRPr lang="en-CA"/>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tell them if they have additional questions, they should </a:t>
            </a:r>
            <a:r>
              <a:rPr lang="en-US" dirty="0" err="1"/>
              <a:t>Whats</a:t>
            </a:r>
            <a:r>
              <a:rPr lang="en-US" dirty="0"/>
              <a:t> APP Michael or Ira (tell them to remember the time difference)</a:t>
            </a:r>
          </a:p>
          <a:p>
            <a:endParaRPr lang="en-US" dirty="0"/>
          </a:p>
          <a:p>
            <a:r>
              <a:rPr lang="en-US" dirty="0"/>
              <a:t>We are always answering student’s questions, so they have ongoing support</a:t>
            </a:r>
            <a:endParaRPr lang="en-CA" dirty="0"/>
          </a:p>
        </p:txBody>
      </p:sp>
      <p:sp>
        <p:nvSpPr>
          <p:cNvPr id="4" name="Slide Number Placeholder 3"/>
          <p:cNvSpPr>
            <a:spLocks noGrp="1"/>
          </p:cNvSpPr>
          <p:nvPr>
            <p:ph type="sldNum" sz="quarter" idx="10"/>
          </p:nvPr>
        </p:nvSpPr>
        <p:spPr/>
        <p:txBody>
          <a:bodyPr/>
          <a:lstStyle/>
          <a:p>
            <a:fld id="{0BC61207-27AA-4F95-9968-70AE4E159803}" type="slidenum">
              <a:rPr lang="en-CA" smtClean="0"/>
              <a:pPr/>
              <a:t>55</a:t>
            </a:fld>
            <a:endParaRPr lang="en-CA"/>
          </a:p>
        </p:txBody>
      </p:sp>
    </p:spTree>
    <p:extLst>
      <p:ext uri="{BB962C8B-B14F-4D97-AF65-F5344CB8AC3E}">
        <p14:creationId xmlns:p14="http://schemas.microsoft.com/office/powerpoint/2010/main" val="28868056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BC61207-27AA-4F95-9968-70AE4E159803}" type="slidenum">
              <a:rPr lang="en-CA" smtClean="0"/>
              <a:pPr/>
              <a:t>57</a:t>
            </a:fld>
            <a:endParaRPr lang="en-CA"/>
          </a:p>
        </p:txBody>
      </p:sp>
    </p:spTree>
    <p:extLst>
      <p:ext uri="{BB962C8B-B14F-4D97-AF65-F5344CB8AC3E}">
        <p14:creationId xmlns:p14="http://schemas.microsoft.com/office/powerpoint/2010/main" val="314259019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BC61207-27AA-4F95-9968-70AE4E159803}" type="slidenum">
              <a:rPr lang="en-CA" smtClean="0"/>
              <a:pPr/>
              <a:t>58</a:t>
            </a:fld>
            <a:endParaRPr lang="en-CA"/>
          </a:p>
        </p:txBody>
      </p:sp>
    </p:spTree>
    <p:extLst>
      <p:ext uri="{BB962C8B-B14F-4D97-AF65-F5344CB8AC3E}">
        <p14:creationId xmlns:p14="http://schemas.microsoft.com/office/powerpoint/2010/main" val="3142590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point here is that based on the MOU signed in Jan. 2019, Indian CAs can go directly to the CFE and not take Modules + Capstone 1 and 2.</a:t>
            </a:r>
            <a:endParaRPr lang="en-CA" dirty="0"/>
          </a:p>
        </p:txBody>
      </p:sp>
      <p:sp>
        <p:nvSpPr>
          <p:cNvPr id="4" name="Slide Number Placeholder 3"/>
          <p:cNvSpPr>
            <a:spLocks noGrp="1"/>
          </p:cNvSpPr>
          <p:nvPr>
            <p:ph type="sldNum" sz="quarter" idx="10"/>
          </p:nvPr>
        </p:nvSpPr>
        <p:spPr/>
        <p:txBody>
          <a:bodyPr/>
          <a:lstStyle/>
          <a:p>
            <a:fld id="{0BC61207-27AA-4F95-9968-70AE4E159803}" type="slidenum">
              <a:rPr lang="en-CA" smtClean="0"/>
              <a:pPr/>
              <a:t>6</a:t>
            </a:fld>
            <a:endParaRPr lang="en-CA"/>
          </a:p>
        </p:txBody>
      </p:sp>
    </p:spTree>
    <p:extLst>
      <p:ext uri="{BB962C8B-B14F-4D97-AF65-F5344CB8AC3E}">
        <p14:creationId xmlns:p14="http://schemas.microsoft.com/office/powerpoint/2010/main" val="1648643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F07B8F03-BC93-4120-96CA-A36DF640BE24}" type="slidenum">
              <a:rPr lang="en-CA" smtClean="0"/>
              <a:pPr/>
              <a:t>7</a:t>
            </a:fld>
            <a:endParaRPr lang="en-CA" dirty="0"/>
          </a:p>
        </p:txBody>
      </p:sp>
    </p:spTree>
    <p:extLst>
      <p:ext uri="{BB962C8B-B14F-4D97-AF65-F5344CB8AC3E}">
        <p14:creationId xmlns:p14="http://schemas.microsoft.com/office/powerpoint/2010/main" val="4205362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BC61207-27AA-4F95-9968-70AE4E159803}" type="slidenum">
              <a:rPr lang="en-CA" smtClean="0"/>
              <a:pPr/>
              <a:t>8</a:t>
            </a:fld>
            <a:endParaRPr lang="en-CA"/>
          </a:p>
        </p:txBody>
      </p:sp>
    </p:spTree>
    <p:extLst>
      <p:ext uri="{BB962C8B-B14F-4D97-AF65-F5344CB8AC3E}">
        <p14:creationId xmlns:p14="http://schemas.microsoft.com/office/powerpoint/2010/main" val="16486436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BC61207-27AA-4F95-9968-70AE4E159803}" type="slidenum">
              <a:rPr lang="en-CA" smtClean="0"/>
              <a:pPr/>
              <a:t>10</a:t>
            </a:fld>
            <a:endParaRPr lang="en-CA"/>
          </a:p>
        </p:txBody>
      </p:sp>
    </p:spTree>
    <p:extLst>
      <p:ext uri="{BB962C8B-B14F-4D97-AF65-F5344CB8AC3E}">
        <p14:creationId xmlns:p14="http://schemas.microsoft.com/office/powerpoint/2010/main" val="16486436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hyperlink" Target="http://www.presentationgo.com/" TargetMode="External"/><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SS">
    <p:spTree>
      <p:nvGrpSpPr>
        <p:cNvPr id="1" name=""/>
        <p:cNvGrpSpPr/>
        <p:nvPr/>
      </p:nvGrpSpPr>
      <p:grpSpPr>
        <a:xfrm>
          <a:off x="0" y="0"/>
          <a:ext cx="0" cy="0"/>
          <a:chOff x="0" y="0"/>
          <a:chExt cx="0" cy="0"/>
        </a:xfrm>
      </p:grpSpPr>
      <p:pic>
        <p:nvPicPr>
          <p:cNvPr id="32" name="Picture 16"/>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4379913"/>
            <a:ext cx="4114800" cy="2478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CA" dirty="0"/>
          </a:p>
        </p:txBody>
      </p:sp>
      <p:sp>
        <p:nvSpPr>
          <p:cNvPr id="3" name="Subtitle 2"/>
          <p:cNvSpPr>
            <a:spLocks noGrp="1"/>
          </p:cNvSpPr>
          <p:nvPr>
            <p:ph type="subTitle" idx="1"/>
          </p:nvPr>
        </p:nvSpPr>
        <p:spPr>
          <a:xfrm>
            <a:off x="4343400" y="4379913"/>
            <a:ext cx="4673600" cy="1752600"/>
          </a:xfrm>
        </p:spPr>
        <p:txBody>
          <a:bodyPr/>
          <a:lstStyle>
            <a:lvl1pPr marL="0" indent="0" algn="r">
              <a:buNone/>
              <a:defRPr sz="2400">
                <a:effectLst>
                  <a:outerShdw blurRad="38100" dist="38100" dir="2700000" algn="tl">
                    <a:srgbClr val="000000">
                      <a:alpha val="43137"/>
                    </a:srgbClr>
                  </a:outerShdw>
                </a:effectLst>
                <a:latin typeface="Arial Narrow"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CA" dirty="0"/>
          </a:p>
        </p:txBody>
      </p:sp>
      <p:pic>
        <p:nvPicPr>
          <p:cNvPr id="26"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1676400"/>
            <a:ext cx="9144000" cy="261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Rectangle 12"/>
          <p:cNvSpPr>
            <a:spLocks noChangeArrowheads="1"/>
          </p:cNvSpPr>
          <p:nvPr userDrawn="1"/>
        </p:nvSpPr>
        <p:spPr bwMode="auto">
          <a:xfrm>
            <a:off x="0" y="0"/>
            <a:ext cx="9144000" cy="1676400"/>
          </a:xfrm>
          <a:prstGeom prst="rect">
            <a:avLst/>
          </a:prstGeom>
          <a:gradFill rotWithShape="1">
            <a:gsLst>
              <a:gs pos="0">
                <a:srgbClr val="F8F8F8"/>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31" name="Rectangle 6"/>
          <p:cNvSpPr>
            <a:spLocks noChangeArrowheads="1"/>
          </p:cNvSpPr>
          <p:nvPr userDrawn="1"/>
        </p:nvSpPr>
        <p:spPr bwMode="auto">
          <a:xfrm>
            <a:off x="2819400" y="1309688"/>
            <a:ext cx="6324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CA" dirty="0">
                <a:solidFill>
                  <a:schemeClr val="bg2"/>
                </a:solidFill>
                <a:latin typeface="Arial Narrow" pitchFamily="34" charset="0"/>
              </a:rPr>
              <a:t>Professional Accounting Supplementary School (PASS)</a:t>
            </a:r>
          </a:p>
        </p:txBody>
      </p:sp>
      <p:sp>
        <p:nvSpPr>
          <p:cNvPr id="38" name="Text Placeholder 37"/>
          <p:cNvSpPr>
            <a:spLocks noGrp="1"/>
          </p:cNvSpPr>
          <p:nvPr>
            <p:ph type="body" sz="quarter" idx="10" hasCustomPrompt="1"/>
          </p:nvPr>
        </p:nvSpPr>
        <p:spPr>
          <a:xfrm>
            <a:off x="1295400" y="2185988"/>
            <a:ext cx="7569200" cy="1624012"/>
          </a:xfrm>
        </p:spPr>
        <p:txBody>
          <a:bodyPr/>
          <a:lstStyle>
            <a:lvl1pPr marL="0" indent="0" algn="r">
              <a:buNone/>
              <a:defRPr sz="4000">
                <a:solidFill>
                  <a:schemeClr val="bg1"/>
                </a:solidFill>
                <a:effectLst>
                  <a:outerShdw blurRad="38100" dist="38100" dir="2700000" algn="tl">
                    <a:srgbClr val="000000">
                      <a:alpha val="43137"/>
                    </a:srgbClr>
                  </a:outerShdw>
                </a:effectLst>
              </a:defRPr>
            </a:lvl1pPr>
          </a:lstStyle>
          <a:p>
            <a:pPr lvl="0"/>
            <a:r>
              <a:rPr lang="en-US" dirty="0"/>
              <a:t>Click to edit Master title styles</a:t>
            </a:r>
          </a:p>
        </p:txBody>
      </p:sp>
      <p:pic>
        <p:nvPicPr>
          <p:cNvPr id="10" name="Picture 6" descr="Picture 28"/>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166324" y="152400"/>
            <a:ext cx="1901476" cy="1157288"/>
          </a:xfrm>
          <a:prstGeom prst="rect">
            <a:avLst/>
          </a:prstGeom>
          <a:noFill/>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212371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10"/>
          </p:nvPr>
        </p:nvSpPr>
        <p:spPr>
          <a:xfrm>
            <a:off x="1143000" y="6245225"/>
            <a:ext cx="1447800" cy="476250"/>
          </a:xfrm>
          <a:prstGeom prst="rect">
            <a:avLst/>
          </a:prstGeom>
        </p:spPr>
        <p:txBody>
          <a:bodyPr/>
          <a:lstStyle>
            <a:lvl1pPr>
              <a:defRPr/>
            </a:lvl1pPr>
          </a:lstStyle>
          <a:p>
            <a:endParaRPr lang="en-CA"/>
          </a:p>
        </p:txBody>
      </p:sp>
      <p:sp>
        <p:nvSpPr>
          <p:cNvPr id="5" name="Footer Placeholder 4"/>
          <p:cNvSpPr>
            <a:spLocks noGrp="1"/>
          </p:cNvSpPr>
          <p:nvPr>
            <p:ph type="ftr" sz="quarter" idx="11"/>
          </p:nvPr>
        </p:nvSpPr>
        <p:spPr>
          <a:xfrm>
            <a:off x="2286000" y="6248400"/>
            <a:ext cx="2895600" cy="476250"/>
          </a:xfrm>
          <a:prstGeom prst="rect">
            <a:avLst/>
          </a:prstGeom>
        </p:spPr>
        <p:txBody>
          <a:bodyPr/>
          <a:lstStyle>
            <a:lvl1pPr>
              <a:defRPr/>
            </a:lvl1pPr>
          </a:lstStyle>
          <a:p>
            <a:r>
              <a:rPr lang="en-CA" dirty="0"/>
              <a:t>Study Plan</a:t>
            </a:r>
          </a:p>
        </p:txBody>
      </p:sp>
      <p:sp>
        <p:nvSpPr>
          <p:cNvPr id="6" name="Slide Number Placeholder 5"/>
          <p:cNvSpPr>
            <a:spLocks noGrp="1"/>
          </p:cNvSpPr>
          <p:nvPr>
            <p:ph type="sldNum" sz="quarter" idx="12"/>
          </p:nvPr>
        </p:nvSpPr>
        <p:spPr>
          <a:xfrm>
            <a:off x="5257800" y="6305550"/>
            <a:ext cx="3429000" cy="476250"/>
          </a:xfrm>
          <a:prstGeom prst="rect">
            <a:avLst/>
          </a:prstGeom>
        </p:spPr>
        <p:txBody>
          <a:bodyPr/>
          <a:lstStyle>
            <a:lvl1pPr>
              <a:defRPr/>
            </a:lvl1pPr>
          </a:lstStyle>
          <a:p>
            <a:fld id="{A83A685F-B52C-4BFF-A46E-1AFE5C469BA8}" type="slidenum">
              <a:rPr lang="en-CA"/>
              <a:pPr/>
              <a:t>‹#›</a:t>
            </a:fld>
            <a:endParaRPr lang="en-CA"/>
          </a:p>
        </p:txBody>
      </p:sp>
    </p:spTree>
    <p:extLst>
      <p:ext uri="{BB962C8B-B14F-4D97-AF65-F5344CB8AC3E}">
        <p14:creationId xmlns:p14="http://schemas.microsoft.com/office/powerpoint/2010/main" val="4115473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a:xfrm>
            <a:off x="1143000" y="6245225"/>
            <a:ext cx="1447800" cy="476250"/>
          </a:xfrm>
          <a:prstGeom prst="rect">
            <a:avLst/>
          </a:prstGeom>
        </p:spPr>
        <p:txBody>
          <a:bodyPr/>
          <a:lstStyle>
            <a:lvl1pPr>
              <a:defRPr/>
            </a:lvl1pPr>
          </a:lstStyle>
          <a:p>
            <a:endParaRPr lang="en-CA"/>
          </a:p>
        </p:txBody>
      </p:sp>
      <p:sp>
        <p:nvSpPr>
          <p:cNvPr id="5" name="Footer Placeholder 4"/>
          <p:cNvSpPr>
            <a:spLocks noGrp="1"/>
          </p:cNvSpPr>
          <p:nvPr>
            <p:ph type="ftr" sz="quarter" idx="11"/>
          </p:nvPr>
        </p:nvSpPr>
        <p:spPr>
          <a:xfrm>
            <a:off x="2286000" y="6248400"/>
            <a:ext cx="2895600" cy="476250"/>
          </a:xfrm>
          <a:prstGeom prst="rect">
            <a:avLst/>
          </a:prstGeom>
        </p:spPr>
        <p:txBody>
          <a:bodyPr/>
          <a:lstStyle>
            <a:lvl1pPr>
              <a:defRPr/>
            </a:lvl1pPr>
          </a:lstStyle>
          <a:p>
            <a:r>
              <a:rPr lang="en-CA"/>
              <a:t>Case Writing Techniques</a:t>
            </a:r>
          </a:p>
        </p:txBody>
      </p:sp>
    </p:spTree>
    <p:extLst>
      <p:ext uri="{BB962C8B-B14F-4D97-AF65-F5344CB8AC3E}">
        <p14:creationId xmlns:p14="http://schemas.microsoft.com/office/powerpoint/2010/main" val="38358256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en-US" noProof="0"/>
              <a:t>Click to edit Master title style</a:t>
            </a:r>
            <a:endParaRPr lang="en-CA"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2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CA"/>
              <a:t>Case Writing Techniques</a:t>
            </a:r>
          </a:p>
        </p:txBody>
      </p:sp>
      <p:sp>
        <p:nvSpPr>
          <p:cNvPr id="32"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CA" sz="1000" noProof="0">
                <a:latin typeface="Arial" pitchFamily="34" charset="0"/>
                <a:cs typeface="Arial" pitchFamily="34" charset="0"/>
              </a:rPr>
              <a:t>PricewaterhouseCoopers LLP</a:t>
            </a:r>
            <a:endParaRPr lang="en-CA" sz="1000" noProof="0" dirty="0">
              <a:latin typeface="Arial" pitchFamily="34" charset="0"/>
              <a:cs typeface="Arial" pitchFamily="34" charset="0"/>
            </a:endParaRPr>
          </a:p>
        </p:txBody>
      </p:sp>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CA" smtClean="0"/>
              <a:pPr/>
              <a:t>‹#›</a:t>
            </a:fld>
            <a:endParaRPr lang="en-CA"/>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dirty="0"/>
              <a:t>2012 UFE Program</a:t>
            </a:r>
            <a:endParaRPr lang="en-CA" dirty="0"/>
          </a:p>
        </p:txBody>
      </p:sp>
    </p:spTree>
    <p:extLst>
      <p:ext uri="{BB962C8B-B14F-4D97-AF65-F5344CB8AC3E}">
        <p14:creationId xmlns:p14="http://schemas.microsoft.com/office/powerpoint/2010/main" val="3204553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Empty no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7122628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sz="3200">
                <a:solidFill>
                  <a:schemeClr val="tx1"/>
                </a:solidFill>
              </a:defRPr>
            </a:lvl1pPr>
          </a:lstStyle>
          <a:p>
            <a:r>
              <a:rPr lang="en-CA" noProof="0"/>
              <a:t>Click to edit Master title style</a:t>
            </a:r>
          </a:p>
        </p:txBody>
      </p:sp>
      <p:sp>
        <p:nvSpPr>
          <p:cNvPr id="11" name="Text Placeholder 10"/>
          <p:cNvSpPr>
            <a:spLocks noGrp="1"/>
          </p:cNvSpPr>
          <p:nvPr>
            <p:ph type="body" sz="quarter" idx="10" hasCustomPrompt="1"/>
          </p:nvPr>
        </p:nvSpPr>
        <p:spPr>
          <a:xfrm>
            <a:off x="533400" y="5867400"/>
            <a:ext cx="4800600" cy="762000"/>
          </a:xfrm>
        </p:spPr>
        <p:txBody>
          <a:bodyPr anchor="b"/>
          <a:lstStyle>
            <a:lvl1pPr>
              <a:defRPr sz="900">
                <a:latin typeface="Arial" pitchFamily="34" charset="0"/>
                <a:cs typeface="Arial" pitchFamily="34" charset="0"/>
              </a:defRPr>
            </a:lvl1pPr>
          </a:lstStyle>
          <a:p>
            <a:pPr lvl="0"/>
            <a:r>
              <a:rPr lang="en-CA" noProof="0"/>
              <a:t>Add legal and copyright disclaimers here.</a:t>
            </a:r>
          </a:p>
        </p:txBody>
      </p:sp>
      <p:cxnSp>
        <p:nvCxnSpPr>
          <p:cNvPr id="7" name="Shape 6"/>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49523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atin typeface="Arial Narrow" pitchFamily="34" charset="0"/>
              </a:defRPr>
            </a:lvl1pPr>
          </a:lstStyle>
          <a:p>
            <a:r>
              <a:rPr lang="en-US" dirty="0"/>
              <a:t>Click to edit Master title style</a:t>
            </a:r>
            <a:endParaRPr lang="en-CA" dirty="0"/>
          </a:p>
        </p:txBody>
      </p:sp>
      <p:sp>
        <p:nvSpPr>
          <p:cNvPr id="3" name="Content Placeholder 2"/>
          <p:cNvSpPr>
            <a:spLocks noGrp="1"/>
          </p:cNvSpPr>
          <p:nvPr>
            <p:ph idx="1"/>
          </p:nvPr>
        </p:nvSpPr>
        <p:spPr>
          <a:xfrm>
            <a:off x="457200" y="1828800"/>
            <a:ext cx="8229600" cy="4297363"/>
          </a:xfrm>
        </p:spPr>
        <p:txBody>
          <a:bodyPr/>
          <a:lstStyle>
            <a:lvl1pPr>
              <a:buFont typeface="Wingdings" pitchFamily="2" charset="2"/>
              <a:buChar char="Ø"/>
              <a:defRPr sz="2000">
                <a:latin typeface="Arial Narrow" pitchFamily="34" charset="0"/>
              </a:defRPr>
            </a:lvl1pPr>
            <a:lvl2pPr>
              <a:buFont typeface="Arial" pitchFamily="34" charset="0"/>
              <a:buChar char="•"/>
              <a:defRPr sz="2000">
                <a:latin typeface="Arial Narrow" pitchFamily="34" charset="0"/>
              </a:defRPr>
            </a:lvl2pPr>
            <a:lvl3pPr>
              <a:buFont typeface="Courier New" pitchFamily="49" charset="0"/>
              <a:buChar char="o"/>
              <a:defRPr sz="2000">
                <a:latin typeface="Arial Narrow" pitchFamily="34" charset="0"/>
              </a:defRPr>
            </a:lvl3pPr>
            <a:lvl4pPr>
              <a:defRPr sz="2000">
                <a:latin typeface="Arial Narrow" pitchFamily="34" charset="0"/>
              </a:defRPr>
            </a:lvl4pPr>
            <a:lvl5pPr>
              <a:defRPr sz="2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8" name="Rectangle 4"/>
          <p:cNvSpPr txBox="1">
            <a:spLocks noChangeArrowheads="1"/>
          </p:cNvSpPr>
          <p:nvPr userDrawn="1"/>
        </p:nvSpPr>
        <p:spPr bwMode="auto">
          <a:xfrm>
            <a:off x="1143000" y="6248400"/>
            <a:ext cx="1447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CA"/>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CA" sz="1000" dirty="0">
                <a:solidFill>
                  <a:schemeClr val="bg2"/>
                </a:solidFill>
                <a:latin typeface="Arial Narrow" pitchFamily="34" charset="0"/>
              </a:rPr>
              <a:t>Professional Accounting </a:t>
            </a:r>
          </a:p>
          <a:p>
            <a:r>
              <a:rPr lang="en-CA" sz="1000" dirty="0">
                <a:solidFill>
                  <a:schemeClr val="bg2"/>
                </a:solidFill>
                <a:latin typeface="Arial Narrow" pitchFamily="34" charset="0"/>
              </a:rPr>
              <a:t>Supplementary School</a:t>
            </a:r>
          </a:p>
          <a:p>
            <a:endParaRPr lang="en-CA" dirty="0"/>
          </a:p>
        </p:txBody>
      </p:sp>
      <p:sp>
        <p:nvSpPr>
          <p:cNvPr id="13" name="Footer Placeholder 3"/>
          <p:cNvSpPr txBox="1">
            <a:spLocks/>
          </p:cNvSpPr>
          <p:nvPr userDrawn="1"/>
        </p:nvSpPr>
        <p:spPr bwMode="auto">
          <a:xfrm>
            <a:off x="3124200" y="6324600"/>
            <a:ext cx="4191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lgn="ctr"/>
            <a:endParaRPr lang="en-CA" sz="1400" dirty="0">
              <a:solidFill>
                <a:srgbClr val="808080"/>
              </a:solidFill>
              <a:latin typeface="Arial Narrow" pitchFamily="34" charset="0"/>
            </a:endParaRPr>
          </a:p>
        </p:txBody>
      </p:sp>
    </p:spTree>
    <p:extLst>
      <p:ext uri="{BB962C8B-B14F-4D97-AF65-F5344CB8AC3E}">
        <p14:creationId xmlns:p14="http://schemas.microsoft.com/office/powerpoint/2010/main" val="2420096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161055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7" name="Group 6"/>
          <p:cNvGrpSpPr/>
          <p:nvPr userDrawn="1"/>
        </p:nvGrpSpPr>
        <p:grpSpPr>
          <a:xfrm flipH="1">
            <a:off x="0" y="3884023"/>
            <a:ext cx="9144000" cy="2973977"/>
            <a:chOff x="788988" y="3014663"/>
            <a:chExt cx="7566026" cy="3506788"/>
          </a:xfrm>
        </p:grpSpPr>
        <p:sp>
          <p:nvSpPr>
            <p:cNvPr id="8" name="Freeform 1723"/>
            <p:cNvSpPr>
              <a:spLocks/>
            </p:cNvSpPr>
            <p:nvPr/>
          </p:nvSpPr>
          <p:spPr bwMode="auto">
            <a:xfrm>
              <a:off x="788988" y="3351213"/>
              <a:ext cx="7566025" cy="3022600"/>
            </a:xfrm>
            <a:custGeom>
              <a:avLst/>
              <a:gdLst>
                <a:gd name="T0" fmla="*/ 14255 w 14299"/>
                <a:gd name="T1" fmla="*/ 1918 h 5714"/>
                <a:gd name="T2" fmla="*/ 14047 w 14299"/>
                <a:gd name="T3" fmla="*/ 2172 h 5714"/>
                <a:gd name="T4" fmla="*/ 13801 w 14299"/>
                <a:gd name="T5" fmla="*/ 2402 h 5714"/>
                <a:gd name="T6" fmla="*/ 13513 w 14299"/>
                <a:gd name="T7" fmla="*/ 2602 h 5714"/>
                <a:gd name="T8" fmla="*/ 13185 w 14299"/>
                <a:gd name="T9" fmla="*/ 2771 h 5714"/>
                <a:gd name="T10" fmla="*/ 12816 w 14299"/>
                <a:gd name="T11" fmla="*/ 2903 h 5714"/>
                <a:gd name="T12" fmla="*/ 12407 w 14299"/>
                <a:gd name="T13" fmla="*/ 2997 h 5714"/>
                <a:gd name="T14" fmla="*/ 11955 w 14299"/>
                <a:gd name="T15" fmla="*/ 3047 h 5714"/>
                <a:gd name="T16" fmla="*/ 11463 w 14299"/>
                <a:gd name="T17" fmla="*/ 3052 h 5714"/>
                <a:gd name="T18" fmla="*/ 10929 w 14299"/>
                <a:gd name="T19" fmla="*/ 3006 h 5714"/>
                <a:gd name="T20" fmla="*/ 10351 w 14299"/>
                <a:gd name="T21" fmla="*/ 2906 h 5714"/>
                <a:gd name="T22" fmla="*/ 9732 w 14299"/>
                <a:gd name="T23" fmla="*/ 2749 h 5714"/>
                <a:gd name="T24" fmla="*/ 9071 w 14299"/>
                <a:gd name="T25" fmla="*/ 2530 h 5714"/>
                <a:gd name="T26" fmla="*/ 8367 w 14299"/>
                <a:gd name="T27" fmla="*/ 2250 h 5714"/>
                <a:gd name="T28" fmla="*/ 7620 w 14299"/>
                <a:gd name="T29" fmla="*/ 1900 h 5714"/>
                <a:gd name="T30" fmla="*/ 6829 w 14299"/>
                <a:gd name="T31" fmla="*/ 1479 h 5714"/>
                <a:gd name="T32" fmla="*/ 6207 w 14299"/>
                <a:gd name="T33" fmla="*/ 1113 h 5714"/>
                <a:gd name="T34" fmla="*/ 5580 w 14299"/>
                <a:gd name="T35" fmla="*/ 758 h 5714"/>
                <a:gd name="T36" fmla="*/ 4805 w 14299"/>
                <a:gd name="T37" fmla="*/ 402 h 5714"/>
                <a:gd name="T38" fmla="*/ 4095 w 14299"/>
                <a:gd name="T39" fmla="*/ 167 h 5714"/>
                <a:gd name="T40" fmla="*/ 3450 w 14299"/>
                <a:gd name="T41" fmla="*/ 38 h 5714"/>
                <a:gd name="T42" fmla="*/ 2868 w 14299"/>
                <a:gd name="T43" fmla="*/ 0 h 5714"/>
                <a:gd name="T44" fmla="*/ 2346 w 14299"/>
                <a:gd name="T45" fmla="*/ 41 h 5714"/>
                <a:gd name="T46" fmla="*/ 1882 w 14299"/>
                <a:gd name="T47" fmla="*/ 146 h 5714"/>
                <a:gd name="T48" fmla="*/ 1474 w 14299"/>
                <a:gd name="T49" fmla="*/ 301 h 5714"/>
                <a:gd name="T50" fmla="*/ 1120 w 14299"/>
                <a:gd name="T51" fmla="*/ 493 h 5714"/>
                <a:gd name="T52" fmla="*/ 819 w 14299"/>
                <a:gd name="T53" fmla="*/ 706 h 5714"/>
                <a:gd name="T54" fmla="*/ 569 w 14299"/>
                <a:gd name="T55" fmla="*/ 928 h 5714"/>
                <a:gd name="T56" fmla="*/ 245 w 14299"/>
                <a:gd name="T57" fmla="*/ 1296 h 5714"/>
                <a:gd name="T58" fmla="*/ 13 w 14299"/>
                <a:gd name="T59" fmla="*/ 1652 h 5714"/>
                <a:gd name="T60" fmla="*/ 0 w 14299"/>
                <a:gd name="T61" fmla="*/ 5714 h 5714"/>
                <a:gd name="T62" fmla="*/ 14299 w 14299"/>
                <a:gd name="T63" fmla="*/ 1851 h 5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299" h="5714">
                  <a:moveTo>
                    <a:pt x="14299" y="1851"/>
                  </a:moveTo>
                  <a:lnTo>
                    <a:pt x="14255" y="1918"/>
                  </a:lnTo>
                  <a:lnTo>
                    <a:pt x="14155" y="2048"/>
                  </a:lnTo>
                  <a:lnTo>
                    <a:pt x="14047" y="2172"/>
                  </a:lnTo>
                  <a:lnTo>
                    <a:pt x="13929" y="2290"/>
                  </a:lnTo>
                  <a:lnTo>
                    <a:pt x="13801" y="2402"/>
                  </a:lnTo>
                  <a:lnTo>
                    <a:pt x="13662" y="2506"/>
                  </a:lnTo>
                  <a:lnTo>
                    <a:pt x="13513" y="2602"/>
                  </a:lnTo>
                  <a:lnTo>
                    <a:pt x="13355" y="2692"/>
                  </a:lnTo>
                  <a:lnTo>
                    <a:pt x="13185" y="2771"/>
                  </a:lnTo>
                  <a:lnTo>
                    <a:pt x="13006" y="2841"/>
                  </a:lnTo>
                  <a:lnTo>
                    <a:pt x="12816" y="2903"/>
                  </a:lnTo>
                  <a:lnTo>
                    <a:pt x="12616" y="2955"/>
                  </a:lnTo>
                  <a:lnTo>
                    <a:pt x="12407" y="2997"/>
                  </a:lnTo>
                  <a:lnTo>
                    <a:pt x="12186" y="3027"/>
                  </a:lnTo>
                  <a:lnTo>
                    <a:pt x="11955" y="3047"/>
                  </a:lnTo>
                  <a:lnTo>
                    <a:pt x="11715" y="3056"/>
                  </a:lnTo>
                  <a:lnTo>
                    <a:pt x="11463" y="3052"/>
                  </a:lnTo>
                  <a:lnTo>
                    <a:pt x="11201" y="3034"/>
                  </a:lnTo>
                  <a:lnTo>
                    <a:pt x="10929" y="3006"/>
                  </a:lnTo>
                  <a:lnTo>
                    <a:pt x="10645" y="2962"/>
                  </a:lnTo>
                  <a:lnTo>
                    <a:pt x="10351" y="2906"/>
                  </a:lnTo>
                  <a:lnTo>
                    <a:pt x="10047" y="2834"/>
                  </a:lnTo>
                  <a:lnTo>
                    <a:pt x="9732" y="2749"/>
                  </a:lnTo>
                  <a:lnTo>
                    <a:pt x="9407" y="2647"/>
                  </a:lnTo>
                  <a:lnTo>
                    <a:pt x="9071" y="2530"/>
                  </a:lnTo>
                  <a:lnTo>
                    <a:pt x="8724" y="2398"/>
                  </a:lnTo>
                  <a:lnTo>
                    <a:pt x="8367" y="2250"/>
                  </a:lnTo>
                  <a:lnTo>
                    <a:pt x="7999" y="2083"/>
                  </a:lnTo>
                  <a:lnTo>
                    <a:pt x="7620" y="1900"/>
                  </a:lnTo>
                  <a:lnTo>
                    <a:pt x="7230" y="1698"/>
                  </a:lnTo>
                  <a:lnTo>
                    <a:pt x="6829" y="1479"/>
                  </a:lnTo>
                  <a:lnTo>
                    <a:pt x="6418" y="1240"/>
                  </a:lnTo>
                  <a:lnTo>
                    <a:pt x="6207" y="1113"/>
                  </a:lnTo>
                  <a:lnTo>
                    <a:pt x="5993" y="985"/>
                  </a:lnTo>
                  <a:lnTo>
                    <a:pt x="5580" y="758"/>
                  </a:lnTo>
                  <a:lnTo>
                    <a:pt x="5184" y="565"/>
                  </a:lnTo>
                  <a:lnTo>
                    <a:pt x="4805" y="402"/>
                  </a:lnTo>
                  <a:lnTo>
                    <a:pt x="4442" y="271"/>
                  </a:lnTo>
                  <a:lnTo>
                    <a:pt x="4095" y="167"/>
                  </a:lnTo>
                  <a:lnTo>
                    <a:pt x="3765" y="90"/>
                  </a:lnTo>
                  <a:lnTo>
                    <a:pt x="3450" y="38"/>
                  </a:lnTo>
                  <a:lnTo>
                    <a:pt x="3152" y="8"/>
                  </a:lnTo>
                  <a:lnTo>
                    <a:pt x="2868" y="0"/>
                  </a:lnTo>
                  <a:lnTo>
                    <a:pt x="2599" y="12"/>
                  </a:lnTo>
                  <a:lnTo>
                    <a:pt x="2346" y="41"/>
                  </a:lnTo>
                  <a:lnTo>
                    <a:pt x="2107" y="85"/>
                  </a:lnTo>
                  <a:lnTo>
                    <a:pt x="1882" y="146"/>
                  </a:lnTo>
                  <a:lnTo>
                    <a:pt x="1670" y="218"/>
                  </a:lnTo>
                  <a:lnTo>
                    <a:pt x="1474" y="301"/>
                  </a:lnTo>
                  <a:lnTo>
                    <a:pt x="1290" y="394"/>
                  </a:lnTo>
                  <a:lnTo>
                    <a:pt x="1120" y="493"/>
                  </a:lnTo>
                  <a:lnTo>
                    <a:pt x="963" y="598"/>
                  </a:lnTo>
                  <a:lnTo>
                    <a:pt x="819" y="706"/>
                  </a:lnTo>
                  <a:lnTo>
                    <a:pt x="688" y="817"/>
                  </a:lnTo>
                  <a:lnTo>
                    <a:pt x="569" y="928"/>
                  </a:lnTo>
                  <a:lnTo>
                    <a:pt x="412" y="1093"/>
                  </a:lnTo>
                  <a:lnTo>
                    <a:pt x="245" y="1296"/>
                  </a:lnTo>
                  <a:lnTo>
                    <a:pt x="121" y="1471"/>
                  </a:lnTo>
                  <a:lnTo>
                    <a:pt x="13" y="1652"/>
                  </a:lnTo>
                  <a:lnTo>
                    <a:pt x="0" y="1678"/>
                  </a:lnTo>
                  <a:lnTo>
                    <a:pt x="0" y="5714"/>
                  </a:lnTo>
                  <a:lnTo>
                    <a:pt x="14299" y="5714"/>
                  </a:lnTo>
                  <a:lnTo>
                    <a:pt x="14299" y="1851"/>
                  </a:lnTo>
                  <a:close/>
                </a:path>
              </a:pathLst>
            </a:custGeom>
            <a:solidFill>
              <a:srgbClr val="8103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a:solidFill>
                  <a:prstClr val="black"/>
                </a:solidFill>
                <a:latin typeface="Calibri" panose="020F0502020204030204"/>
              </a:endParaRPr>
            </a:p>
          </p:txBody>
        </p:sp>
        <p:sp>
          <p:nvSpPr>
            <p:cNvPr id="9" name="Freeform 1724"/>
            <p:cNvSpPr>
              <a:spLocks/>
            </p:cNvSpPr>
            <p:nvPr/>
          </p:nvSpPr>
          <p:spPr bwMode="auto">
            <a:xfrm>
              <a:off x="788988" y="3368675"/>
              <a:ext cx="7566025" cy="3092450"/>
            </a:xfrm>
            <a:custGeom>
              <a:avLst/>
              <a:gdLst>
                <a:gd name="T0" fmla="*/ 14255 w 14299"/>
                <a:gd name="T1" fmla="*/ 2196 h 5842"/>
                <a:gd name="T2" fmla="*/ 14047 w 14299"/>
                <a:gd name="T3" fmla="*/ 2445 h 5842"/>
                <a:gd name="T4" fmla="*/ 13801 w 14299"/>
                <a:gd name="T5" fmla="*/ 2662 h 5842"/>
                <a:gd name="T6" fmla="*/ 13513 w 14299"/>
                <a:gd name="T7" fmla="*/ 2848 h 5842"/>
                <a:gd name="T8" fmla="*/ 13185 w 14299"/>
                <a:gd name="T9" fmla="*/ 2996 h 5842"/>
                <a:gd name="T10" fmla="*/ 12816 w 14299"/>
                <a:gd name="T11" fmla="*/ 3107 h 5842"/>
                <a:gd name="T12" fmla="*/ 12407 w 14299"/>
                <a:gd name="T13" fmla="*/ 3178 h 5842"/>
                <a:gd name="T14" fmla="*/ 11955 w 14299"/>
                <a:gd name="T15" fmla="*/ 3202 h 5842"/>
                <a:gd name="T16" fmla="*/ 11463 w 14299"/>
                <a:gd name="T17" fmla="*/ 3181 h 5842"/>
                <a:gd name="T18" fmla="*/ 10929 w 14299"/>
                <a:gd name="T19" fmla="*/ 3110 h 5842"/>
                <a:gd name="T20" fmla="*/ 10351 w 14299"/>
                <a:gd name="T21" fmla="*/ 2986 h 5842"/>
                <a:gd name="T22" fmla="*/ 9732 w 14299"/>
                <a:gd name="T23" fmla="*/ 2806 h 5842"/>
                <a:gd name="T24" fmla="*/ 9071 w 14299"/>
                <a:gd name="T25" fmla="*/ 2569 h 5842"/>
                <a:gd name="T26" fmla="*/ 8367 w 14299"/>
                <a:gd name="T27" fmla="*/ 2271 h 5842"/>
                <a:gd name="T28" fmla="*/ 7620 w 14299"/>
                <a:gd name="T29" fmla="*/ 1909 h 5842"/>
                <a:gd name="T30" fmla="*/ 6829 w 14299"/>
                <a:gd name="T31" fmla="*/ 1482 h 5842"/>
                <a:gd name="T32" fmla="*/ 6207 w 14299"/>
                <a:gd name="T33" fmla="*/ 1114 h 5842"/>
                <a:gd name="T34" fmla="*/ 5580 w 14299"/>
                <a:gd name="T35" fmla="*/ 759 h 5842"/>
                <a:gd name="T36" fmla="*/ 4805 w 14299"/>
                <a:gd name="T37" fmla="*/ 403 h 5842"/>
                <a:gd name="T38" fmla="*/ 4095 w 14299"/>
                <a:gd name="T39" fmla="*/ 167 h 5842"/>
                <a:gd name="T40" fmla="*/ 3450 w 14299"/>
                <a:gd name="T41" fmla="*/ 37 h 5842"/>
                <a:gd name="T42" fmla="*/ 2868 w 14299"/>
                <a:gd name="T43" fmla="*/ 0 h 5842"/>
                <a:gd name="T44" fmla="*/ 2346 w 14299"/>
                <a:gd name="T45" fmla="*/ 40 h 5842"/>
                <a:gd name="T46" fmla="*/ 1882 w 14299"/>
                <a:gd name="T47" fmla="*/ 145 h 5842"/>
                <a:gd name="T48" fmla="*/ 1474 w 14299"/>
                <a:gd name="T49" fmla="*/ 299 h 5842"/>
                <a:gd name="T50" fmla="*/ 1120 w 14299"/>
                <a:gd name="T51" fmla="*/ 491 h 5842"/>
                <a:gd name="T52" fmla="*/ 819 w 14299"/>
                <a:gd name="T53" fmla="*/ 706 h 5842"/>
                <a:gd name="T54" fmla="*/ 569 w 14299"/>
                <a:gd name="T55" fmla="*/ 927 h 5842"/>
                <a:gd name="T56" fmla="*/ 245 w 14299"/>
                <a:gd name="T57" fmla="*/ 1294 h 5842"/>
                <a:gd name="T58" fmla="*/ 13 w 14299"/>
                <a:gd name="T59" fmla="*/ 1650 h 5842"/>
                <a:gd name="T60" fmla="*/ 0 w 14299"/>
                <a:gd name="T61" fmla="*/ 5842 h 5842"/>
                <a:gd name="T62" fmla="*/ 14299 w 14299"/>
                <a:gd name="T63" fmla="*/ 2130 h 58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299" h="5842">
                  <a:moveTo>
                    <a:pt x="14299" y="2130"/>
                  </a:moveTo>
                  <a:lnTo>
                    <a:pt x="14255" y="2196"/>
                  </a:lnTo>
                  <a:lnTo>
                    <a:pt x="14155" y="2324"/>
                  </a:lnTo>
                  <a:lnTo>
                    <a:pt x="14047" y="2445"/>
                  </a:lnTo>
                  <a:lnTo>
                    <a:pt x="13929" y="2557"/>
                  </a:lnTo>
                  <a:lnTo>
                    <a:pt x="13801" y="2662"/>
                  </a:lnTo>
                  <a:lnTo>
                    <a:pt x="13662" y="2759"/>
                  </a:lnTo>
                  <a:lnTo>
                    <a:pt x="13513" y="2848"/>
                  </a:lnTo>
                  <a:lnTo>
                    <a:pt x="13355" y="2927"/>
                  </a:lnTo>
                  <a:lnTo>
                    <a:pt x="13185" y="2996"/>
                  </a:lnTo>
                  <a:lnTo>
                    <a:pt x="13006" y="3057"/>
                  </a:lnTo>
                  <a:lnTo>
                    <a:pt x="12816" y="3107"/>
                  </a:lnTo>
                  <a:lnTo>
                    <a:pt x="12616" y="3148"/>
                  </a:lnTo>
                  <a:lnTo>
                    <a:pt x="12407" y="3178"/>
                  </a:lnTo>
                  <a:lnTo>
                    <a:pt x="12186" y="3195"/>
                  </a:lnTo>
                  <a:lnTo>
                    <a:pt x="11955" y="3202"/>
                  </a:lnTo>
                  <a:lnTo>
                    <a:pt x="11715" y="3198"/>
                  </a:lnTo>
                  <a:lnTo>
                    <a:pt x="11463" y="3181"/>
                  </a:lnTo>
                  <a:lnTo>
                    <a:pt x="11201" y="3152"/>
                  </a:lnTo>
                  <a:lnTo>
                    <a:pt x="10929" y="3110"/>
                  </a:lnTo>
                  <a:lnTo>
                    <a:pt x="10645" y="3054"/>
                  </a:lnTo>
                  <a:lnTo>
                    <a:pt x="10351" y="2986"/>
                  </a:lnTo>
                  <a:lnTo>
                    <a:pt x="10047" y="2903"/>
                  </a:lnTo>
                  <a:lnTo>
                    <a:pt x="9732" y="2806"/>
                  </a:lnTo>
                  <a:lnTo>
                    <a:pt x="9407" y="2696"/>
                  </a:lnTo>
                  <a:lnTo>
                    <a:pt x="9071" y="2569"/>
                  </a:lnTo>
                  <a:lnTo>
                    <a:pt x="8724" y="2428"/>
                  </a:lnTo>
                  <a:lnTo>
                    <a:pt x="8367" y="2271"/>
                  </a:lnTo>
                  <a:lnTo>
                    <a:pt x="7999" y="2098"/>
                  </a:lnTo>
                  <a:lnTo>
                    <a:pt x="7620" y="1909"/>
                  </a:lnTo>
                  <a:lnTo>
                    <a:pt x="7230" y="1703"/>
                  </a:lnTo>
                  <a:lnTo>
                    <a:pt x="6829" y="1482"/>
                  </a:lnTo>
                  <a:lnTo>
                    <a:pt x="6418" y="1241"/>
                  </a:lnTo>
                  <a:lnTo>
                    <a:pt x="6207" y="1114"/>
                  </a:lnTo>
                  <a:lnTo>
                    <a:pt x="5993" y="986"/>
                  </a:lnTo>
                  <a:lnTo>
                    <a:pt x="5580" y="759"/>
                  </a:lnTo>
                  <a:lnTo>
                    <a:pt x="5184" y="564"/>
                  </a:lnTo>
                  <a:lnTo>
                    <a:pt x="4805" y="403"/>
                  </a:lnTo>
                  <a:lnTo>
                    <a:pt x="4442" y="271"/>
                  </a:lnTo>
                  <a:lnTo>
                    <a:pt x="4095" y="167"/>
                  </a:lnTo>
                  <a:lnTo>
                    <a:pt x="3765" y="91"/>
                  </a:lnTo>
                  <a:lnTo>
                    <a:pt x="3450" y="37"/>
                  </a:lnTo>
                  <a:lnTo>
                    <a:pt x="3152" y="9"/>
                  </a:lnTo>
                  <a:lnTo>
                    <a:pt x="2868" y="0"/>
                  </a:lnTo>
                  <a:lnTo>
                    <a:pt x="2599" y="11"/>
                  </a:lnTo>
                  <a:lnTo>
                    <a:pt x="2346" y="40"/>
                  </a:lnTo>
                  <a:lnTo>
                    <a:pt x="2107" y="86"/>
                  </a:lnTo>
                  <a:lnTo>
                    <a:pt x="1882" y="145"/>
                  </a:lnTo>
                  <a:lnTo>
                    <a:pt x="1670" y="217"/>
                  </a:lnTo>
                  <a:lnTo>
                    <a:pt x="1474" y="299"/>
                  </a:lnTo>
                  <a:lnTo>
                    <a:pt x="1290" y="392"/>
                  </a:lnTo>
                  <a:lnTo>
                    <a:pt x="1120" y="491"/>
                  </a:lnTo>
                  <a:lnTo>
                    <a:pt x="963" y="596"/>
                  </a:lnTo>
                  <a:lnTo>
                    <a:pt x="819" y="706"/>
                  </a:lnTo>
                  <a:lnTo>
                    <a:pt x="688" y="815"/>
                  </a:lnTo>
                  <a:lnTo>
                    <a:pt x="569" y="927"/>
                  </a:lnTo>
                  <a:lnTo>
                    <a:pt x="412" y="1091"/>
                  </a:lnTo>
                  <a:lnTo>
                    <a:pt x="245" y="1294"/>
                  </a:lnTo>
                  <a:lnTo>
                    <a:pt x="121" y="1467"/>
                  </a:lnTo>
                  <a:lnTo>
                    <a:pt x="13" y="1650"/>
                  </a:lnTo>
                  <a:lnTo>
                    <a:pt x="0" y="1676"/>
                  </a:lnTo>
                  <a:lnTo>
                    <a:pt x="0" y="5842"/>
                  </a:lnTo>
                  <a:lnTo>
                    <a:pt x="14299" y="5842"/>
                  </a:lnTo>
                  <a:lnTo>
                    <a:pt x="14299" y="2130"/>
                  </a:lnTo>
                  <a:close/>
                </a:path>
              </a:pathLst>
            </a:custGeom>
            <a:solidFill>
              <a:srgbClr val="CD0D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a:solidFill>
                  <a:prstClr val="black"/>
                </a:solidFill>
                <a:latin typeface="Calibri" panose="020F0502020204030204"/>
              </a:endParaRPr>
            </a:p>
          </p:txBody>
        </p:sp>
        <p:sp>
          <p:nvSpPr>
            <p:cNvPr id="10" name="Freeform 1725"/>
            <p:cNvSpPr>
              <a:spLocks/>
            </p:cNvSpPr>
            <p:nvPr/>
          </p:nvSpPr>
          <p:spPr bwMode="auto">
            <a:xfrm>
              <a:off x="790576" y="3490913"/>
              <a:ext cx="7564438" cy="3030538"/>
            </a:xfrm>
            <a:custGeom>
              <a:avLst/>
              <a:gdLst>
                <a:gd name="T0" fmla="*/ 14252 w 14296"/>
                <a:gd name="T1" fmla="*/ 2771 h 5728"/>
                <a:gd name="T2" fmla="*/ 14044 w 14296"/>
                <a:gd name="T3" fmla="*/ 3007 h 5728"/>
                <a:gd name="T4" fmla="*/ 13797 w 14296"/>
                <a:gd name="T5" fmla="*/ 3201 h 5728"/>
                <a:gd name="T6" fmla="*/ 13509 w 14296"/>
                <a:gd name="T7" fmla="*/ 3355 h 5728"/>
                <a:gd name="T8" fmla="*/ 13182 w 14296"/>
                <a:gd name="T9" fmla="*/ 3466 h 5728"/>
                <a:gd name="T10" fmla="*/ 12813 w 14296"/>
                <a:gd name="T11" fmla="*/ 3534 h 5728"/>
                <a:gd name="T12" fmla="*/ 12403 w 14296"/>
                <a:gd name="T13" fmla="*/ 3556 h 5728"/>
                <a:gd name="T14" fmla="*/ 11952 w 14296"/>
                <a:gd name="T15" fmla="*/ 3530 h 5728"/>
                <a:gd name="T16" fmla="*/ 11460 w 14296"/>
                <a:gd name="T17" fmla="*/ 3458 h 5728"/>
                <a:gd name="T18" fmla="*/ 10924 w 14296"/>
                <a:gd name="T19" fmla="*/ 3335 h 5728"/>
                <a:gd name="T20" fmla="*/ 10348 w 14296"/>
                <a:gd name="T21" fmla="*/ 3164 h 5728"/>
                <a:gd name="T22" fmla="*/ 9729 w 14296"/>
                <a:gd name="T23" fmla="*/ 2941 h 5728"/>
                <a:gd name="T24" fmla="*/ 9068 w 14296"/>
                <a:gd name="T25" fmla="*/ 2664 h 5728"/>
                <a:gd name="T26" fmla="*/ 8364 w 14296"/>
                <a:gd name="T27" fmla="*/ 2333 h 5728"/>
                <a:gd name="T28" fmla="*/ 7618 w 14296"/>
                <a:gd name="T29" fmla="*/ 1947 h 5728"/>
                <a:gd name="T30" fmla="*/ 6828 w 14296"/>
                <a:gd name="T31" fmla="*/ 1505 h 5728"/>
                <a:gd name="T32" fmla="*/ 6206 w 14296"/>
                <a:gd name="T33" fmla="*/ 1135 h 5728"/>
                <a:gd name="T34" fmla="*/ 5579 w 14296"/>
                <a:gd name="T35" fmla="*/ 779 h 5728"/>
                <a:gd name="T36" fmla="*/ 4803 w 14296"/>
                <a:gd name="T37" fmla="*/ 421 h 5728"/>
                <a:gd name="T38" fmla="*/ 4095 w 14296"/>
                <a:gd name="T39" fmla="*/ 180 h 5728"/>
                <a:gd name="T40" fmla="*/ 3450 w 14296"/>
                <a:gd name="T41" fmla="*/ 45 h 5728"/>
                <a:gd name="T42" fmla="*/ 2867 w 14296"/>
                <a:gd name="T43" fmla="*/ 0 h 5728"/>
                <a:gd name="T44" fmla="*/ 2345 w 14296"/>
                <a:gd name="T45" fmla="*/ 32 h 5728"/>
                <a:gd name="T46" fmla="*/ 1880 w 14296"/>
                <a:gd name="T47" fmla="*/ 129 h 5728"/>
                <a:gd name="T48" fmla="*/ 1473 w 14296"/>
                <a:gd name="T49" fmla="*/ 274 h 5728"/>
                <a:gd name="T50" fmla="*/ 1120 w 14296"/>
                <a:gd name="T51" fmla="*/ 457 h 5728"/>
                <a:gd name="T52" fmla="*/ 819 w 14296"/>
                <a:gd name="T53" fmla="*/ 661 h 5728"/>
                <a:gd name="T54" fmla="*/ 569 w 14296"/>
                <a:gd name="T55" fmla="*/ 874 h 5728"/>
                <a:gd name="T56" fmla="*/ 243 w 14296"/>
                <a:gd name="T57" fmla="*/ 1229 h 5728"/>
                <a:gd name="T58" fmla="*/ 11 w 14296"/>
                <a:gd name="T59" fmla="*/ 1573 h 5728"/>
                <a:gd name="T60" fmla="*/ 0 w 14296"/>
                <a:gd name="T61" fmla="*/ 5728 h 5728"/>
                <a:gd name="T62" fmla="*/ 14296 w 14296"/>
                <a:gd name="T63" fmla="*/ 2706 h 5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296" h="5728">
                  <a:moveTo>
                    <a:pt x="14296" y="2706"/>
                  </a:moveTo>
                  <a:lnTo>
                    <a:pt x="14252" y="2771"/>
                  </a:lnTo>
                  <a:lnTo>
                    <a:pt x="14152" y="2893"/>
                  </a:lnTo>
                  <a:lnTo>
                    <a:pt x="14044" y="3007"/>
                  </a:lnTo>
                  <a:lnTo>
                    <a:pt x="13925" y="3109"/>
                  </a:lnTo>
                  <a:lnTo>
                    <a:pt x="13797" y="3201"/>
                  </a:lnTo>
                  <a:lnTo>
                    <a:pt x="13659" y="3283"/>
                  </a:lnTo>
                  <a:lnTo>
                    <a:pt x="13509" y="3355"/>
                  </a:lnTo>
                  <a:lnTo>
                    <a:pt x="13350" y="3416"/>
                  </a:lnTo>
                  <a:lnTo>
                    <a:pt x="13182" y="3466"/>
                  </a:lnTo>
                  <a:lnTo>
                    <a:pt x="13002" y="3505"/>
                  </a:lnTo>
                  <a:lnTo>
                    <a:pt x="12813" y="3534"/>
                  </a:lnTo>
                  <a:lnTo>
                    <a:pt x="12613" y="3550"/>
                  </a:lnTo>
                  <a:lnTo>
                    <a:pt x="12403" y="3556"/>
                  </a:lnTo>
                  <a:lnTo>
                    <a:pt x="12183" y="3548"/>
                  </a:lnTo>
                  <a:lnTo>
                    <a:pt x="11952" y="3530"/>
                  </a:lnTo>
                  <a:lnTo>
                    <a:pt x="11710" y="3499"/>
                  </a:lnTo>
                  <a:lnTo>
                    <a:pt x="11460" y="3458"/>
                  </a:lnTo>
                  <a:lnTo>
                    <a:pt x="11198" y="3403"/>
                  </a:lnTo>
                  <a:lnTo>
                    <a:pt x="10924" y="3335"/>
                  </a:lnTo>
                  <a:lnTo>
                    <a:pt x="10642" y="3256"/>
                  </a:lnTo>
                  <a:lnTo>
                    <a:pt x="10348" y="3164"/>
                  </a:lnTo>
                  <a:lnTo>
                    <a:pt x="10044" y="3059"/>
                  </a:lnTo>
                  <a:lnTo>
                    <a:pt x="9729" y="2941"/>
                  </a:lnTo>
                  <a:lnTo>
                    <a:pt x="9405" y="2808"/>
                  </a:lnTo>
                  <a:lnTo>
                    <a:pt x="9068" y="2664"/>
                  </a:lnTo>
                  <a:lnTo>
                    <a:pt x="8723" y="2506"/>
                  </a:lnTo>
                  <a:lnTo>
                    <a:pt x="8364" y="2333"/>
                  </a:lnTo>
                  <a:lnTo>
                    <a:pt x="7997" y="2147"/>
                  </a:lnTo>
                  <a:lnTo>
                    <a:pt x="7618" y="1947"/>
                  </a:lnTo>
                  <a:lnTo>
                    <a:pt x="7228" y="1734"/>
                  </a:lnTo>
                  <a:lnTo>
                    <a:pt x="6828" y="1505"/>
                  </a:lnTo>
                  <a:lnTo>
                    <a:pt x="6416" y="1263"/>
                  </a:lnTo>
                  <a:lnTo>
                    <a:pt x="6206" y="1135"/>
                  </a:lnTo>
                  <a:lnTo>
                    <a:pt x="5993" y="1007"/>
                  </a:lnTo>
                  <a:lnTo>
                    <a:pt x="5579" y="779"/>
                  </a:lnTo>
                  <a:lnTo>
                    <a:pt x="5183" y="585"/>
                  </a:lnTo>
                  <a:lnTo>
                    <a:pt x="4803" y="421"/>
                  </a:lnTo>
                  <a:lnTo>
                    <a:pt x="4440" y="287"/>
                  </a:lnTo>
                  <a:lnTo>
                    <a:pt x="4095" y="180"/>
                  </a:lnTo>
                  <a:lnTo>
                    <a:pt x="3764" y="101"/>
                  </a:lnTo>
                  <a:lnTo>
                    <a:pt x="3450" y="45"/>
                  </a:lnTo>
                  <a:lnTo>
                    <a:pt x="3150" y="12"/>
                  </a:lnTo>
                  <a:lnTo>
                    <a:pt x="2867" y="0"/>
                  </a:lnTo>
                  <a:lnTo>
                    <a:pt x="2599" y="8"/>
                  </a:lnTo>
                  <a:lnTo>
                    <a:pt x="2345" y="32"/>
                  </a:lnTo>
                  <a:lnTo>
                    <a:pt x="2106" y="74"/>
                  </a:lnTo>
                  <a:lnTo>
                    <a:pt x="1880" y="129"/>
                  </a:lnTo>
                  <a:lnTo>
                    <a:pt x="1670" y="196"/>
                  </a:lnTo>
                  <a:lnTo>
                    <a:pt x="1473" y="274"/>
                  </a:lnTo>
                  <a:lnTo>
                    <a:pt x="1290" y="362"/>
                  </a:lnTo>
                  <a:lnTo>
                    <a:pt x="1120" y="457"/>
                  </a:lnTo>
                  <a:lnTo>
                    <a:pt x="963" y="556"/>
                  </a:lnTo>
                  <a:lnTo>
                    <a:pt x="819" y="661"/>
                  </a:lnTo>
                  <a:lnTo>
                    <a:pt x="688" y="768"/>
                  </a:lnTo>
                  <a:lnTo>
                    <a:pt x="569" y="874"/>
                  </a:lnTo>
                  <a:lnTo>
                    <a:pt x="410" y="1033"/>
                  </a:lnTo>
                  <a:lnTo>
                    <a:pt x="243" y="1229"/>
                  </a:lnTo>
                  <a:lnTo>
                    <a:pt x="121" y="1397"/>
                  </a:lnTo>
                  <a:lnTo>
                    <a:pt x="11" y="1573"/>
                  </a:lnTo>
                  <a:lnTo>
                    <a:pt x="0" y="1599"/>
                  </a:lnTo>
                  <a:lnTo>
                    <a:pt x="0" y="5728"/>
                  </a:lnTo>
                  <a:lnTo>
                    <a:pt x="14296" y="5728"/>
                  </a:lnTo>
                  <a:lnTo>
                    <a:pt x="14296" y="2706"/>
                  </a:lnTo>
                  <a:close/>
                </a:path>
              </a:pathLst>
            </a:custGeom>
            <a:gradFill flip="none" rotWithShape="1">
              <a:gsLst>
                <a:gs pos="0">
                  <a:schemeClr val="bg1">
                    <a:lumMod val="85000"/>
                  </a:schemeClr>
                </a:gs>
                <a:gs pos="100000">
                  <a:schemeClr val="bg1"/>
                </a:gs>
              </a:gsLst>
              <a:lin ang="135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a:solidFill>
                  <a:prstClr val="black"/>
                </a:solidFill>
                <a:latin typeface="Calibri" panose="020F0502020204030204"/>
              </a:endParaRPr>
            </a:p>
          </p:txBody>
        </p:sp>
        <p:sp>
          <p:nvSpPr>
            <p:cNvPr id="11" name="Freeform 1726"/>
            <p:cNvSpPr>
              <a:spLocks/>
            </p:cNvSpPr>
            <p:nvPr/>
          </p:nvSpPr>
          <p:spPr bwMode="auto">
            <a:xfrm>
              <a:off x="788988" y="3182938"/>
              <a:ext cx="7566025" cy="1530350"/>
            </a:xfrm>
            <a:custGeom>
              <a:avLst/>
              <a:gdLst>
                <a:gd name="T0" fmla="*/ 14188 w 14298"/>
                <a:gd name="T1" fmla="*/ 1065 h 2892"/>
                <a:gd name="T2" fmla="*/ 13760 w 14298"/>
                <a:gd name="T3" fmla="*/ 1555 h 2892"/>
                <a:gd name="T4" fmla="*/ 13485 w 14298"/>
                <a:gd name="T5" fmla="*/ 1815 h 2892"/>
                <a:gd name="T6" fmla="*/ 13183 w 14298"/>
                <a:gd name="T7" fmla="*/ 2054 h 2892"/>
                <a:gd name="T8" fmla="*/ 12847 w 14298"/>
                <a:gd name="T9" fmla="*/ 2265 h 2892"/>
                <a:gd name="T10" fmla="*/ 12477 w 14298"/>
                <a:gd name="T11" fmla="*/ 2442 h 2892"/>
                <a:gd name="T12" fmla="*/ 12068 w 14298"/>
                <a:gd name="T13" fmla="*/ 2577 h 2892"/>
                <a:gd name="T14" fmla="*/ 11615 w 14298"/>
                <a:gd name="T15" fmla="*/ 2666 h 2892"/>
                <a:gd name="T16" fmla="*/ 11113 w 14298"/>
                <a:gd name="T17" fmla="*/ 2704 h 2892"/>
                <a:gd name="T18" fmla="*/ 10561 w 14298"/>
                <a:gd name="T19" fmla="*/ 2681 h 2892"/>
                <a:gd name="T20" fmla="*/ 9951 w 14298"/>
                <a:gd name="T21" fmla="*/ 2594 h 2892"/>
                <a:gd name="T22" fmla="*/ 9283 w 14298"/>
                <a:gd name="T23" fmla="*/ 2435 h 2892"/>
                <a:gd name="T24" fmla="*/ 8550 w 14298"/>
                <a:gd name="T25" fmla="*/ 2198 h 2892"/>
                <a:gd name="T26" fmla="*/ 7751 w 14298"/>
                <a:gd name="T27" fmla="*/ 1879 h 2892"/>
                <a:gd name="T28" fmla="*/ 6879 w 14298"/>
                <a:gd name="T29" fmla="*/ 1470 h 2892"/>
                <a:gd name="T30" fmla="*/ 6175 w 14298"/>
                <a:gd name="T31" fmla="*/ 1100 h 2892"/>
                <a:gd name="T32" fmla="*/ 5531 w 14298"/>
                <a:gd name="T33" fmla="*/ 769 h 2892"/>
                <a:gd name="T34" fmla="*/ 4741 w 14298"/>
                <a:gd name="T35" fmla="*/ 432 h 2892"/>
                <a:gd name="T36" fmla="*/ 4021 w 14298"/>
                <a:gd name="T37" fmla="*/ 200 h 2892"/>
                <a:gd name="T38" fmla="*/ 3371 w 14298"/>
                <a:gd name="T39" fmla="*/ 60 h 2892"/>
                <a:gd name="T40" fmla="*/ 2788 w 14298"/>
                <a:gd name="T41" fmla="*/ 1 h 2892"/>
                <a:gd name="T42" fmla="*/ 2268 w 14298"/>
                <a:gd name="T43" fmla="*/ 13 h 2892"/>
                <a:gd name="T44" fmla="*/ 1809 w 14298"/>
                <a:gd name="T45" fmla="*/ 80 h 2892"/>
                <a:gd name="T46" fmla="*/ 1409 w 14298"/>
                <a:gd name="T47" fmla="*/ 193 h 2892"/>
                <a:gd name="T48" fmla="*/ 1065 w 14298"/>
                <a:gd name="T49" fmla="*/ 339 h 2892"/>
                <a:gd name="T50" fmla="*/ 774 w 14298"/>
                <a:gd name="T51" fmla="*/ 506 h 2892"/>
                <a:gd name="T52" fmla="*/ 535 w 14298"/>
                <a:gd name="T53" fmla="*/ 684 h 2892"/>
                <a:gd name="T54" fmla="*/ 227 w 14298"/>
                <a:gd name="T55" fmla="*/ 980 h 2892"/>
                <a:gd name="T56" fmla="*/ 12 w 14298"/>
                <a:gd name="T57" fmla="*/ 1271 h 2892"/>
                <a:gd name="T58" fmla="*/ 0 w 14298"/>
                <a:gd name="T59" fmla="*/ 1808 h 2892"/>
                <a:gd name="T60" fmla="*/ 113 w 14298"/>
                <a:gd name="T61" fmla="*/ 1608 h 2892"/>
                <a:gd name="T62" fmla="*/ 385 w 14298"/>
                <a:gd name="T63" fmla="*/ 1244 h 2892"/>
                <a:gd name="T64" fmla="*/ 648 w 14298"/>
                <a:gd name="T65" fmla="*/ 977 h 2892"/>
                <a:gd name="T66" fmla="*/ 913 w 14298"/>
                <a:gd name="T67" fmla="*/ 763 h 2892"/>
                <a:gd name="T68" fmla="*/ 1230 w 14298"/>
                <a:gd name="T69" fmla="*/ 563 h 2892"/>
                <a:gd name="T70" fmla="*/ 1602 w 14298"/>
                <a:gd name="T71" fmla="*/ 390 h 2892"/>
                <a:gd name="T72" fmla="*/ 2031 w 14298"/>
                <a:gd name="T73" fmla="*/ 257 h 2892"/>
                <a:gd name="T74" fmla="*/ 2520 w 14298"/>
                <a:gd name="T75" fmla="*/ 178 h 2892"/>
                <a:gd name="T76" fmla="*/ 3072 w 14298"/>
                <a:gd name="T77" fmla="*/ 165 h 2892"/>
                <a:gd name="T78" fmla="*/ 3688 w 14298"/>
                <a:gd name="T79" fmla="*/ 233 h 2892"/>
                <a:gd name="T80" fmla="*/ 4372 w 14298"/>
                <a:gd name="T81" fmla="*/ 393 h 2892"/>
                <a:gd name="T82" fmla="*/ 5126 w 14298"/>
                <a:gd name="T83" fmla="*/ 661 h 2892"/>
                <a:gd name="T84" fmla="*/ 5954 w 14298"/>
                <a:gd name="T85" fmla="*/ 1046 h 2892"/>
                <a:gd name="T86" fmla="*/ 6414 w 14298"/>
                <a:gd name="T87" fmla="*/ 1296 h 2892"/>
                <a:gd name="T88" fmla="*/ 7324 w 14298"/>
                <a:gd name="T89" fmla="*/ 1756 h 2892"/>
                <a:gd name="T90" fmla="*/ 8165 w 14298"/>
                <a:gd name="T91" fmla="*/ 2129 h 2892"/>
                <a:gd name="T92" fmla="*/ 8936 w 14298"/>
                <a:gd name="T93" fmla="*/ 2423 h 2892"/>
                <a:gd name="T94" fmla="*/ 9646 w 14298"/>
                <a:gd name="T95" fmla="*/ 2640 h 2892"/>
                <a:gd name="T96" fmla="*/ 10294 w 14298"/>
                <a:gd name="T97" fmla="*/ 2787 h 2892"/>
                <a:gd name="T98" fmla="*/ 10884 w 14298"/>
                <a:gd name="T99" fmla="*/ 2869 h 2892"/>
                <a:gd name="T100" fmla="*/ 11422 w 14298"/>
                <a:gd name="T101" fmla="*/ 2892 h 2892"/>
                <a:gd name="T102" fmla="*/ 11907 w 14298"/>
                <a:gd name="T103" fmla="*/ 2861 h 2892"/>
                <a:gd name="T104" fmla="*/ 12346 w 14298"/>
                <a:gd name="T105" fmla="*/ 2782 h 2892"/>
                <a:gd name="T106" fmla="*/ 12739 w 14298"/>
                <a:gd name="T107" fmla="*/ 2659 h 2892"/>
                <a:gd name="T108" fmla="*/ 13090 w 14298"/>
                <a:gd name="T109" fmla="*/ 2498 h 2892"/>
                <a:gd name="T110" fmla="*/ 13406 w 14298"/>
                <a:gd name="T111" fmla="*/ 2305 h 2892"/>
                <a:gd name="T112" fmla="*/ 13685 w 14298"/>
                <a:gd name="T113" fmla="*/ 2086 h 2892"/>
                <a:gd name="T114" fmla="*/ 13931 w 14298"/>
                <a:gd name="T115" fmla="*/ 1846 h 2892"/>
                <a:gd name="T116" fmla="*/ 14202 w 14298"/>
                <a:gd name="T117" fmla="*/ 1522 h 2892"/>
                <a:gd name="T118" fmla="*/ 14298 w 14298"/>
                <a:gd name="T119" fmla="*/ 921 h 2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98" h="2892">
                  <a:moveTo>
                    <a:pt x="14298" y="921"/>
                  </a:moveTo>
                  <a:lnTo>
                    <a:pt x="14188" y="1065"/>
                  </a:lnTo>
                  <a:lnTo>
                    <a:pt x="13951" y="1349"/>
                  </a:lnTo>
                  <a:lnTo>
                    <a:pt x="13760" y="1555"/>
                  </a:lnTo>
                  <a:lnTo>
                    <a:pt x="13626" y="1687"/>
                  </a:lnTo>
                  <a:lnTo>
                    <a:pt x="13485" y="1815"/>
                  </a:lnTo>
                  <a:lnTo>
                    <a:pt x="13337" y="1938"/>
                  </a:lnTo>
                  <a:lnTo>
                    <a:pt x="13183" y="2054"/>
                  </a:lnTo>
                  <a:lnTo>
                    <a:pt x="13018" y="2164"/>
                  </a:lnTo>
                  <a:lnTo>
                    <a:pt x="12847" y="2265"/>
                  </a:lnTo>
                  <a:lnTo>
                    <a:pt x="12667" y="2358"/>
                  </a:lnTo>
                  <a:lnTo>
                    <a:pt x="12477" y="2442"/>
                  </a:lnTo>
                  <a:lnTo>
                    <a:pt x="12278" y="2515"/>
                  </a:lnTo>
                  <a:lnTo>
                    <a:pt x="12068" y="2577"/>
                  </a:lnTo>
                  <a:lnTo>
                    <a:pt x="11846" y="2629"/>
                  </a:lnTo>
                  <a:lnTo>
                    <a:pt x="11615" y="2666"/>
                  </a:lnTo>
                  <a:lnTo>
                    <a:pt x="11370" y="2692"/>
                  </a:lnTo>
                  <a:lnTo>
                    <a:pt x="11113" y="2704"/>
                  </a:lnTo>
                  <a:lnTo>
                    <a:pt x="10844" y="2700"/>
                  </a:lnTo>
                  <a:lnTo>
                    <a:pt x="10561" y="2681"/>
                  </a:lnTo>
                  <a:lnTo>
                    <a:pt x="10264" y="2646"/>
                  </a:lnTo>
                  <a:lnTo>
                    <a:pt x="9951" y="2594"/>
                  </a:lnTo>
                  <a:lnTo>
                    <a:pt x="9626" y="2524"/>
                  </a:lnTo>
                  <a:lnTo>
                    <a:pt x="9283" y="2435"/>
                  </a:lnTo>
                  <a:lnTo>
                    <a:pt x="8925" y="2327"/>
                  </a:lnTo>
                  <a:lnTo>
                    <a:pt x="8550" y="2198"/>
                  </a:lnTo>
                  <a:lnTo>
                    <a:pt x="8160" y="2050"/>
                  </a:lnTo>
                  <a:lnTo>
                    <a:pt x="7751" y="1879"/>
                  </a:lnTo>
                  <a:lnTo>
                    <a:pt x="7324" y="1686"/>
                  </a:lnTo>
                  <a:lnTo>
                    <a:pt x="6879" y="1470"/>
                  </a:lnTo>
                  <a:lnTo>
                    <a:pt x="6414" y="1229"/>
                  </a:lnTo>
                  <a:lnTo>
                    <a:pt x="6175" y="1100"/>
                  </a:lnTo>
                  <a:lnTo>
                    <a:pt x="5954" y="980"/>
                  </a:lnTo>
                  <a:lnTo>
                    <a:pt x="5531" y="769"/>
                  </a:lnTo>
                  <a:lnTo>
                    <a:pt x="5126" y="587"/>
                  </a:lnTo>
                  <a:lnTo>
                    <a:pt x="4741" y="432"/>
                  </a:lnTo>
                  <a:lnTo>
                    <a:pt x="4372" y="303"/>
                  </a:lnTo>
                  <a:lnTo>
                    <a:pt x="4021" y="200"/>
                  </a:lnTo>
                  <a:lnTo>
                    <a:pt x="3688" y="119"/>
                  </a:lnTo>
                  <a:lnTo>
                    <a:pt x="3371" y="60"/>
                  </a:lnTo>
                  <a:lnTo>
                    <a:pt x="3072" y="21"/>
                  </a:lnTo>
                  <a:lnTo>
                    <a:pt x="2788" y="1"/>
                  </a:lnTo>
                  <a:lnTo>
                    <a:pt x="2520" y="0"/>
                  </a:lnTo>
                  <a:lnTo>
                    <a:pt x="2268" y="13"/>
                  </a:lnTo>
                  <a:lnTo>
                    <a:pt x="2031" y="40"/>
                  </a:lnTo>
                  <a:lnTo>
                    <a:pt x="1809" y="80"/>
                  </a:lnTo>
                  <a:lnTo>
                    <a:pt x="1602" y="132"/>
                  </a:lnTo>
                  <a:lnTo>
                    <a:pt x="1409" y="193"/>
                  </a:lnTo>
                  <a:lnTo>
                    <a:pt x="1230" y="263"/>
                  </a:lnTo>
                  <a:lnTo>
                    <a:pt x="1065" y="339"/>
                  </a:lnTo>
                  <a:lnTo>
                    <a:pt x="913" y="422"/>
                  </a:lnTo>
                  <a:lnTo>
                    <a:pt x="774" y="506"/>
                  </a:lnTo>
                  <a:lnTo>
                    <a:pt x="648" y="594"/>
                  </a:lnTo>
                  <a:lnTo>
                    <a:pt x="535" y="684"/>
                  </a:lnTo>
                  <a:lnTo>
                    <a:pt x="385" y="816"/>
                  </a:lnTo>
                  <a:lnTo>
                    <a:pt x="227" y="980"/>
                  </a:lnTo>
                  <a:lnTo>
                    <a:pt x="113" y="1123"/>
                  </a:lnTo>
                  <a:lnTo>
                    <a:pt x="12" y="1271"/>
                  </a:lnTo>
                  <a:lnTo>
                    <a:pt x="0" y="1294"/>
                  </a:lnTo>
                  <a:lnTo>
                    <a:pt x="0" y="1808"/>
                  </a:lnTo>
                  <a:lnTo>
                    <a:pt x="12" y="1782"/>
                  </a:lnTo>
                  <a:lnTo>
                    <a:pt x="113" y="1608"/>
                  </a:lnTo>
                  <a:lnTo>
                    <a:pt x="227" y="1441"/>
                  </a:lnTo>
                  <a:lnTo>
                    <a:pt x="385" y="1244"/>
                  </a:lnTo>
                  <a:lnTo>
                    <a:pt x="535" y="1085"/>
                  </a:lnTo>
                  <a:lnTo>
                    <a:pt x="648" y="977"/>
                  </a:lnTo>
                  <a:lnTo>
                    <a:pt x="774" y="869"/>
                  </a:lnTo>
                  <a:lnTo>
                    <a:pt x="913" y="763"/>
                  </a:lnTo>
                  <a:lnTo>
                    <a:pt x="1065" y="661"/>
                  </a:lnTo>
                  <a:lnTo>
                    <a:pt x="1230" y="563"/>
                  </a:lnTo>
                  <a:lnTo>
                    <a:pt x="1409" y="472"/>
                  </a:lnTo>
                  <a:lnTo>
                    <a:pt x="1602" y="390"/>
                  </a:lnTo>
                  <a:lnTo>
                    <a:pt x="1809" y="318"/>
                  </a:lnTo>
                  <a:lnTo>
                    <a:pt x="2031" y="257"/>
                  </a:lnTo>
                  <a:lnTo>
                    <a:pt x="2268" y="210"/>
                  </a:lnTo>
                  <a:lnTo>
                    <a:pt x="2520" y="178"/>
                  </a:lnTo>
                  <a:lnTo>
                    <a:pt x="2788" y="162"/>
                  </a:lnTo>
                  <a:lnTo>
                    <a:pt x="3072" y="165"/>
                  </a:lnTo>
                  <a:lnTo>
                    <a:pt x="3371" y="188"/>
                  </a:lnTo>
                  <a:lnTo>
                    <a:pt x="3688" y="233"/>
                  </a:lnTo>
                  <a:lnTo>
                    <a:pt x="4021" y="301"/>
                  </a:lnTo>
                  <a:lnTo>
                    <a:pt x="4372" y="393"/>
                  </a:lnTo>
                  <a:lnTo>
                    <a:pt x="4741" y="512"/>
                  </a:lnTo>
                  <a:lnTo>
                    <a:pt x="5126" y="661"/>
                  </a:lnTo>
                  <a:lnTo>
                    <a:pt x="5531" y="838"/>
                  </a:lnTo>
                  <a:lnTo>
                    <a:pt x="5954" y="1046"/>
                  </a:lnTo>
                  <a:lnTo>
                    <a:pt x="6175" y="1165"/>
                  </a:lnTo>
                  <a:lnTo>
                    <a:pt x="6414" y="1296"/>
                  </a:lnTo>
                  <a:lnTo>
                    <a:pt x="6877" y="1536"/>
                  </a:lnTo>
                  <a:lnTo>
                    <a:pt x="7324" y="1756"/>
                  </a:lnTo>
                  <a:lnTo>
                    <a:pt x="7753" y="1954"/>
                  </a:lnTo>
                  <a:lnTo>
                    <a:pt x="8165" y="2129"/>
                  </a:lnTo>
                  <a:lnTo>
                    <a:pt x="8559" y="2286"/>
                  </a:lnTo>
                  <a:lnTo>
                    <a:pt x="8936" y="2423"/>
                  </a:lnTo>
                  <a:lnTo>
                    <a:pt x="9299" y="2540"/>
                  </a:lnTo>
                  <a:lnTo>
                    <a:pt x="9646" y="2640"/>
                  </a:lnTo>
                  <a:lnTo>
                    <a:pt x="9977" y="2723"/>
                  </a:lnTo>
                  <a:lnTo>
                    <a:pt x="10294" y="2787"/>
                  </a:lnTo>
                  <a:lnTo>
                    <a:pt x="10597" y="2836"/>
                  </a:lnTo>
                  <a:lnTo>
                    <a:pt x="10884" y="2869"/>
                  </a:lnTo>
                  <a:lnTo>
                    <a:pt x="11160" y="2888"/>
                  </a:lnTo>
                  <a:lnTo>
                    <a:pt x="11422" y="2892"/>
                  </a:lnTo>
                  <a:lnTo>
                    <a:pt x="11671" y="2882"/>
                  </a:lnTo>
                  <a:lnTo>
                    <a:pt x="11907" y="2861"/>
                  </a:lnTo>
                  <a:lnTo>
                    <a:pt x="12133" y="2826"/>
                  </a:lnTo>
                  <a:lnTo>
                    <a:pt x="12346" y="2782"/>
                  </a:lnTo>
                  <a:lnTo>
                    <a:pt x="12548" y="2725"/>
                  </a:lnTo>
                  <a:lnTo>
                    <a:pt x="12739" y="2659"/>
                  </a:lnTo>
                  <a:lnTo>
                    <a:pt x="12920" y="2583"/>
                  </a:lnTo>
                  <a:lnTo>
                    <a:pt x="13090" y="2498"/>
                  </a:lnTo>
                  <a:lnTo>
                    <a:pt x="13253" y="2406"/>
                  </a:lnTo>
                  <a:lnTo>
                    <a:pt x="13406" y="2305"/>
                  </a:lnTo>
                  <a:lnTo>
                    <a:pt x="13548" y="2198"/>
                  </a:lnTo>
                  <a:lnTo>
                    <a:pt x="13685" y="2086"/>
                  </a:lnTo>
                  <a:lnTo>
                    <a:pt x="13812" y="1968"/>
                  </a:lnTo>
                  <a:lnTo>
                    <a:pt x="13931" y="1846"/>
                  </a:lnTo>
                  <a:lnTo>
                    <a:pt x="14045" y="1719"/>
                  </a:lnTo>
                  <a:lnTo>
                    <a:pt x="14202" y="1522"/>
                  </a:lnTo>
                  <a:lnTo>
                    <a:pt x="14298" y="1388"/>
                  </a:lnTo>
                  <a:lnTo>
                    <a:pt x="14298" y="921"/>
                  </a:lnTo>
                  <a:close/>
                </a:path>
              </a:pathLst>
            </a:custGeom>
            <a:solidFill>
              <a:srgbClr val="8103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a:solidFill>
                  <a:prstClr val="black"/>
                </a:solidFill>
                <a:latin typeface="Calibri" panose="020F0502020204030204"/>
              </a:endParaRPr>
            </a:p>
          </p:txBody>
        </p:sp>
        <p:sp>
          <p:nvSpPr>
            <p:cNvPr id="12" name="Freeform 1727"/>
            <p:cNvSpPr>
              <a:spLocks/>
            </p:cNvSpPr>
            <p:nvPr/>
          </p:nvSpPr>
          <p:spPr bwMode="auto">
            <a:xfrm>
              <a:off x="788988" y="3014663"/>
              <a:ext cx="3432175" cy="808038"/>
            </a:xfrm>
            <a:custGeom>
              <a:avLst/>
              <a:gdLst>
                <a:gd name="T0" fmla="*/ 6455 w 6484"/>
                <a:gd name="T1" fmla="*/ 1352 h 1528"/>
                <a:gd name="T2" fmla="*/ 6306 w 6484"/>
                <a:gd name="T3" fmla="*/ 1266 h 1528"/>
                <a:gd name="T4" fmla="*/ 6152 w 6484"/>
                <a:gd name="T5" fmla="*/ 1177 h 1528"/>
                <a:gd name="T6" fmla="*/ 5957 w 6484"/>
                <a:gd name="T7" fmla="*/ 1066 h 1528"/>
                <a:gd name="T8" fmla="*/ 5579 w 6484"/>
                <a:gd name="T9" fmla="*/ 866 h 1528"/>
                <a:gd name="T10" fmla="*/ 5216 w 6484"/>
                <a:gd name="T11" fmla="*/ 690 h 1528"/>
                <a:gd name="T12" fmla="*/ 4866 w 6484"/>
                <a:gd name="T13" fmla="*/ 537 h 1528"/>
                <a:gd name="T14" fmla="*/ 4529 w 6484"/>
                <a:gd name="T15" fmla="*/ 405 h 1528"/>
                <a:gd name="T16" fmla="*/ 4206 w 6484"/>
                <a:gd name="T17" fmla="*/ 294 h 1528"/>
                <a:gd name="T18" fmla="*/ 3897 w 6484"/>
                <a:gd name="T19" fmla="*/ 203 h 1528"/>
                <a:gd name="T20" fmla="*/ 3600 w 6484"/>
                <a:gd name="T21" fmla="*/ 130 h 1528"/>
                <a:gd name="T22" fmla="*/ 3316 w 6484"/>
                <a:gd name="T23" fmla="*/ 75 h 1528"/>
                <a:gd name="T24" fmla="*/ 3044 w 6484"/>
                <a:gd name="T25" fmla="*/ 35 h 1528"/>
                <a:gd name="T26" fmla="*/ 2787 w 6484"/>
                <a:gd name="T27" fmla="*/ 10 h 1528"/>
                <a:gd name="T28" fmla="*/ 2540 w 6484"/>
                <a:gd name="T29" fmla="*/ 0 h 1528"/>
                <a:gd name="T30" fmla="*/ 2307 w 6484"/>
                <a:gd name="T31" fmla="*/ 2 h 1528"/>
                <a:gd name="T32" fmla="*/ 2087 w 6484"/>
                <a:gd name="T33" fmla="*/ 16 h 1528"/>
                <a:gd name="T34" fmla="*/ 1877 w 6484"/>
                <a:gd name="T35" fmla="*/ 42 h 1528"/>
                <a:gd name="T36" fmla="*/ 1679 w 6484"/>
                <a:gd name="T37" fmla="*/ 75 h 1528"/>
                <a:gd name="T38" fmla="*/ 1494 w 6484"/>
                <a:gd name="T39" fmla="*/ 118 h 1528"/>
                <a:gd name="T40" fmla="*/ 1321 w 6484"/>
                <a:gd name="T41" fmla="*/ 169 h 1528"/>
                <a:gd name="T42" fmla="*/ 1158 w 6484"/>
                <a:gd name="T43" fmla="*/ 225 h 1528"/>
                <a:gd name="T44" fmla="*/ 1005 w 6484"/>
                <a:gd name="T45" fmla="*/ 287 h 1528"/>
                <a:gd name="T46" fmla="*/ 866 w 6484"/>
                <a:gd name="T47" fmla="*/ 353 h 1528"/>
                <a:gd name="T48" fmla="*/ 736 w 6484"/>
                <a:gd name="T49" fmla="*/ 422 h 1528"/>
                <a:gd name="T50" fmla="*/ 562 w 6484"/>
                <a:gd name="T51" fmla="*/ 527 h 1528"/>
                <a:gd name="T52" fmla="*/ 366 w 6484"/>
                <a:gd name="T53" fmla="*/ 670 h 1528"/>
                <a:gd name="T54" fmla="*/ 212 w 6484"/>
                <a:gd name="T55" fmla="*/ 804 h 1528"/>
                <a:gd name="T56" fmla="*/ 98 w 6484"/>
                <a:gd name="T57" fmla="*/ 921 h 1528"/>
                <a:gd name="T58" fmla="*/ 22 w 6484"/>
                <a:gd name="T59" fmla="*/ 1011 h 1528"/>
                <a:gd name="T60" fmla="*/ 0 w 6484"/>
                <a:gd name="T61" fmla="*/ 1043 h 1528"/>
                <a:gd name="T62" fmla="*/ 0 w 6484"/>
                <a:gd name="T63" fmla="*/ 1528 h 1528"/>
                <a:gd name="T64" fmla="*/ 12 w 6484"/>
                <a:gd name="T65" fmla="*/ 1507 h 1528"/>
                <a:gd name="T66" fmla="*/ 113 w 6484"/>
                <a:gd name="T67" fmla="*/ 1357 h 1528"/>
                <a:gd name="T68" fmla="*/ 227 w 6484"/>
                <a:gd name="T69" fmla="*/ 1213 h 1528"/>
                <a:gd name="T70" fmla="*/ 385 w 6484"/>
                <a:gd name="T71" fmla="*/ 1046 h 1528"/>
                <a:gd name="T72" fmla="*/ 535 w 6484"/>
                <a:gd name="T73" fmla="*/ 913 h 1528"/>
                <a:gd name="T74" fmla="*/ 648 w 6484"/>
                <a:gd name="T75" fmla="*/ 823 h 1528"/>
                <a:gd name="T76" fmla="*/ 774 w 6484"/>
                <a:gd name="T77" fmla="*/ 733 h 1528"/>
                <a:gd name="T78" fmla="*/ 913 w 6484"/>
                <a:gd name="T79" fmla="*/ 647 h 1528"/>
                <a:gd name="T80" fmla="*/ 1065 w 6484"/>
                <a:gd name="T81" fmla="*/ 565 h 1528"/>
                <a:gd name="T82" fmla="*/ 1230 w 6484"/>
                <a:gd name="T83" fmla="*/ 487 h 1528"/>
                <a:gd name="T84" fmla="*/ 1409 w 6484"/>
                <a:gd name="T85" fmla="*/ 415 h 1528"/>
                <a:gd name="T86" fmla="*/ 1602 w 6484"/>
                <a:gd name="T87" fmla="*/ 353 h 1528"/>
                <a:gd name="T88" fmla="*/ 1809 w 6484"/>
                <a:gd name="T89" fmla="*/ 301 h 1528"/>
                <a:gd name="T90" fmla="*/ 2031 w 6484"/>
                <a:gd name="T91" fmla="*/ 260 h 1528"/>
                <a:gd name="T92" fmla="*/ 2268 w 6484"/>
                <a:gd name="T93" fmla="*/ 231 h 1528"/>
                <a:gd name="T94" fmla="*/ 2520 w 6484"/>
                <a:gd name="T95" fmla="*/ 216 h 1528"/>
                <a:gd name="T96" fmla="*/ 2788 w 6484"/>
                <a:gd name="T97" fmla="*/ 218 h 1528"/>
                <a:gd name="T98" fmla="*/ 3072 w 6484"/>
                <a:gd name="T99" fmla="*/ 237 h 1528"/>
                <a:gd name="T100" fmla="*/ 3371 w 6484"/>
                <a:gd name="T101" fmla="*/ 275 h 1528"/>
                <a:gd name="T102" fmla="*/ 3688 w 6484"/>
                <a:gd name="T103" fmla="*/ 333 h 1528"/>
                <a:gd name="T104" fmla="*/ 4021 w 6484"/>
                <a:gd name="T105" fmla="*/ 412 h 1528"/>
                <a:gd name="T106" fmla="*/ 4372 w 6484"/>
                <a:gd name="T107" fmla="*/ 516 h 1528"/>
                <a:gd name="T108" fmla="*/ 4741 w 6484"/>
                <a:gd name="T109" fmla="*/ 644 h 1528"/>
                <a:gd name="T110" fmla="*/ 5126 w 6484"/>
                <a:gd name="T111" fmla="*/ 798 h 1528"/>
                <a:gd name="T112" fmla="*/ 5531 w 6484"/>
                <a:gd name="T113" fmla="*/ 981 h 1528"/>
                <a:gd name="T114" fmla="*/ 5954 w 6484"/>
                <a:gd name="T115" fmla="*/ 1193 h 1528"/>
                <a:gd name="T116" fmla="*/ 6175 w 6484"/>
                <a:gd name="T117" fmla="*/ 1311 h 1528"/>
                <a:gd name="T118" fmla="*/ 6330 w 6484"/>
                <a:gd name="T119" fmla="*/ 1396 h 1528"/>
                <a:gd name="T120" fmla="*/ 6484 w 6484"/>
                <a:gd name="T121" fmla="*/ 1478 h 1528"/>
                <a:gd name="T122" fmla="*/ 6455 w 6484"/>
                <a:gd name="T123" fmla="*/ 1352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484" h="1528">
                  <a:moveTo>
                    <a:pt x="6455" y="1352"/>
                  </a:moveTo>
                  <a:lnTo>
                    <a:pt x="6306" y="1266"/>
                  </a:lnTo>
                  <a:lnTo>
                    <a:pt x="6152" y="1177"/>
                  </a:lnTo>
                  <a:lnTo>
                    <a:pt x="5957" y="1066"/>
                  </a:lnTo>
                  <a:lnTo>
                    <a:pt x="5579" y="866"/>
                  </a:lnTo>
                  <a:lnTo>
                    <a:pt x="5216" y="690"/>
                  </a:lnTo>
                  <a:lnTo>
                    <a:pt x="4866" y="537"/>
                  </a:lnTo>
                  <a:lnTo>
                    <a:pt x="4529" y="405"/>
                  </a:lnTo>
                  <a:lnTo>
                    <a:pt x="4206" y="294"/>
                  </a:lnTo>
                  <a:lnTo>
                    <a:pt x="3897" y="203"/>
                  </a:lnTo>
                  <a:lnTo>
                    <a:pt x="3600" y="130"/>
                  </a:lnTo>
                  <a:lnTo>
                    <a:pt x="3316" y="75"/>
                  </a:lnTo>
                  <a:lnTo>
                    <a:pt x="3044" y="35"/>
                  </a:lnTo>
                  <a:lnTo>
                    <a:pt x="2787" y="10"/>
                  </a:lnTo>
                  <a:lnTo>
                    <a:pt x="2540" y="0"/>
                  </a:lnTo>
                  <a:lnTo>
                    <a:pt x="2307" y="2"/>
                  </a:lnTo>
                  <a:lnTo>
                    <a:pt x="2087" y="16"/>
                  </a:lnTo>
                  <a:lnTo>
                    <a:pt x="1877" y="42"/>
                  </a:lnTo>
                  <a:lnTo>
                    <a:pt x="1679" y="75"/>
                  </a:lnTo>
                  <a:lnTo>
                    <a:pt x="1494" y="118"/>
                  </a:lnTo>
                  <a:lnTo>
                    <a:pt x="1321" y="169"/>
                  </a:lnTo>
                  <a:lnTo>
                    <a:pt x="1158" y="225"/>
                  </a:lnTo>
                  <a:lnTo>
                    <a:pt x="1005" y="287"/>
                  </a:lnTo>
                  <a:lnTo>
                    <a:pt x="866" y="353"/>
                  </a:lnTo>
                  <a:lnTo>
                    <a:pt x="736" y="422"/>
                  </a:lnTo>
                  <a:lnTo>
                    <a:pt x="562" y="527"/>
                  </a:lnTo>
                  <a:lnTo>
                    <a:pt x="366" y="670"/>
                  </a:lnTo>
                  <a:lnTo>
                    <a:pt x="212" y="804"/>
                  </a:lnTo>
                  <a:lnTo>
                    <a:pt x="98" y="921"/>
                  </a:lnTo>
                  <a:lnTo>
                    <a:pt x="22" y="1011"/>
                  </a:lnTo>
                  <a:lnTo>
                    <a:pt x="0" y="1043"/>
                  </a:lnTo>
                  <a:lnTo>
                    <a:pt x="0" y="1528"/>
                  </a:lnTo>
                  <a:lnTo>
                    <a:pt x="12" y="1507"/>
                  </a:lnTo>
                  <a:lnTo>
                    <a:pt x="113" y="1357"/>
                  </a:lnTo>
                  <a:lnTo>
                    <a:pt x="227" y="1213"/>
                  </a:lnTo>
                  <a:lnTo>
                    <a:pt x="385" y="1046"/>
                  </a:lnTo>
                  <a:lnTo>
                    <a:pt x="535" y="913"/>
                  </a:lnTo>
                  <a:lnTo>
                    <a:pt x="648" y="823"/>
                  </a:lnTo>
                  <a:lnTo>
                    <a:pt x="774" y="733"/>
                  </a:lnTo>
                  <a:lnTo>
                    <a:pt x="913" y="647"/>
                  </a:lnTo>
                  <a:lnTo>
                    <a:pt x="1065" y="565"/>
                  </a:lnTo>
                  <a:lnTo>
                    <a:pt x="1230" y="487"/>
                  </a:lnTo>
                  <a:lnTo>
                    <a:pt x="1409" y="415"/>
                  </a:lnTo>
                  <a:lnTo>
                    <a:pt x="1602" y="353"/>
                  </a:lnTo>
                  <a:lnTo>
                    <a:pt x="1809" y="301"/>
                  </a:lnTo>
                  <a:lnTo>
                    <a:pt x="2031" y="260"/>
                  </a:lnTo>
                  <a:lnTo>
                    <a:pt x="2268" y="231"/>
                  </a:lnTo>
                  <a:lnTo>
                    <a:pt x="2520" y="216"/>
                  </a:lnTo>
                  <a:lnTo>
                    <a:pt x="2788" y="218"/>
                  </a:lnTo>
                  <a:lnTo>
                    <a:pt x="3072" y="237"/>
                  </a:lnTo>
                  <a:lnTo>
                    <a:pt x="3371" y="275"/>
                  </a:lnTo>
                  <a:lnTo>
                    <a:pt x="3688" y="333"/>
                  </a:lnTo>
                  <a:lnTo>
                    <a:pt x="4021" y="412"/>
                  </a:lnTo>
                  <a:lnTo>
                    <a:pt x="4372" y="516"/>
                  </a:lnTo>
                  <a:lnTo>
                    <a:pt x="4741" y="644"/>
                  </a:lnTo>
                  <a:lnTo>
                    <a:pt x="5126" y="798"/>
                  </a:lnTo>
                  <a:lnTo>
                    <a:pt x="5531" y="981"/>
                  </a:lnTo>
                  <a:lnTo>
                    <a:pt x="5954" y="1193"/>
                  </a:lnTo>
                  <a:lnTo>
                    <a:pt x="6175" y="1311"/>
                  </a:lnTo>
                  <a:lnTo>
                    <a:pt x="6330" y="1396"/>
                  </a:lnTo>
                  <a:lnTo>
                    <a:pt x="6484" y="1478"/>
                  </a:lnTo>
                  <a:lnTo>
                    <a:pt x="6455" y="1352"/>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a:solidFill>
                  <a:prstClr val="black"/>
                </a:solidFill>
                <a:latin typeface="Calibri" panose="020F0502020204030204"/>
              </a:endParaRPr>
            </a:p>
          </p:txBody>
        </p:sp>
        <p:sp>
          <p:nvSpPr>
            <p:cNvPr id="13" name="Freeform 1728"/>
            <p:cNvSpPr>
              <a:spLocks/>
            </p:cNvSpPr>
            <p:nvPr/>
          </p:nvSpPr>
          <p:spPr bwMode="auto">
            <a:xfrm>
              <a:off x="4216401" y="3924300"/>
              <a:ext cx="4138613" cy="996950"/>
            </a:xfrm>
            <a:custGeom>
              <a:avLst/>
              <a:gdLst>
                <a:gd name="T0" fmla="*/ 7822 w 7822"/>
                <a:gd name="T1" fmla="*/ 126 h 1883"/>
                <a:gd name="T2" fmla="*/ 7788 w 7822"/>
                <a:gd name="T3" fmla="*/ 180 h 1883"/>
                <a:gd name="T4" fmla="*/ 7687 w 7822"/>
                <a:gd name="T5" fmla="*/ 319 h 1883"/>
                <a:gd name="T6" fmla="*/ 7545 w 7822"/>
                <a:gd name="T7" fmla="*/ 489 h 1883"/>
                <a:gd name="T8" fmla="*/ 7356 w 7822"/>
                <a:gd name="T9" fmla="*/ 678 h 1883"/>
                <a:gd name="T10" fmla="*/ 7182 w 7822"/>
                <a:gd name="T11" fmla="*/ 823 h 1883"/>
                <a:gd name="T12" fmla="*/ 7051 w 7822"/>
                <a:gd name="T13" fmla="*/ 921 h 1883"/>
                <a:gd name="T14" fmla="*/ 6907 w 7822"/>
                <a:gd name="T15" fmla="*/ 1016 h 1883"/>
                <a:gd name="T16" fmla="*/ 6750 w 7822"/>
                <a:gd name="T17" fmla="*/ 1110 h 1883"/>
                <a:gd name="T18" fmla="*/ 6580 w 7822"/>
                <a:gd name="T19" fmla="*/ 1198 h 1883"/>
                <a:gd name="T20" fmla="*/ 6394 w 7822"/>
                <a:gd name="T21" fmla="*/ 1280 h 1883"/>
                <a:gd name="T22" fmla="*/ 6195 w 7822"/>
                <a:gd name="T23" fmla="*/ 1355 h 1883"/>
                <a:gd name="T24" fmla="*/ 5982 w 7822"/>
                <a:gd name="T25" fmla="*/ 1421 h 1883"/>
                <a:gd name="T26" fmla="*/ 5753 w 7822"/>
                <a:gd name="T27" fmla="*/ 1477 h 1883"/>
                <a:gd name="T28" fmla="*/ 5509 w 7822"/>
                <a:gd name="T29" fmla="*/ 1522 h 1883"/>
                <a:gd name="T30" fmla="*/ 5248 w 7822"/>
                <a:gd name="T31" fmla="*/ 1553 h 1883"/>
                <a:gd name="T32" fmla="*/ 4971 w 7822"/>
                <a:gd name="T33" fmla="*/ 1571 h 1883"/>
                <a:gd name="T34" fmla="*/ 4679 w 7822"/>
                <a:gd name="T35" fmla="*/ 1572 h 1883"/>
                <a:gd name="T36" fmla="*/ 4368 w 7822"/>
                <a:gd name="T37" fmla="*/ 1556 h 1883"/>
                <a:gd name="T38" fmla="*/ 4041 w 7822"/>
                <a:gd name="T39" fmla="*/ 1522 h 1883"/>
                <a:gd name="T40" fmla="*/ 3697 w 7822"/>
                <a:gd name="T41" fmla="*/ 1467 h 1883"/>
                <a:gd name="T42" fmla="*/ 3334 w 7822"/>
                <a:gd name="T43" fmla="*/ 1392 h 1883"/>
                <a:gd name="T44" fmla="*/ 2953 w 7822"/>
                <a:gd name="T45" fmla="*/ 1293 h 1883"/>
                <a:gd name="T46" fmla="*/ 2552 w 7822"/>
                <a:gd name="T47" fmla="*/ 1170 h 1883"/>
                <a:gd name="T48" fmla="*/ 2133 w 7822"/>
                <a:gd name="T49" fmla="*/ 1022 h 1883"/>
                <a:gd name="T50" fmla="*/ 1694 w 7822"/>
                <a:gd name="T51" fmla="*/ 848 h 1883"/>
                <a:gd name="T52" fmla="*/ 1236 w 7822"/>
                <a:gd name="T53" fmla="*/ 643 h 1883"/>
                <a:gd name="T54" fmla="*/ 757 w 7822"/>
                <a:gd name="T55" fmla="*/ 410 h 1883"/>
                <a:gd name="T56" fmla="*/ 259 w 7822"/>
                <a:gd name="T57" fmla="*/ 147 h 1883"/>
                <a:gd name="T58" fmla="*/ 0 w 7822"/>
                <a:gd name="T59" fmla="*/ 0 h 1883"/>
                <a:gd name="T60" fmla="*/ 34 w 7822"/>
                <a:gd name="T61" fmla="*/ 136 h 1883"/>
                <a:gd name="T62" fmla="*/ 299 w 7822"/>
                <a:gd name="T63" fmla="*/ 288 h 1883"/>
                <a:gd name="T64" fmla="*/ 807 w 7822"/>
                <a:gd name="T65" fmla="*/ 564 h 1883"/>
                <a:gd name="T66" fmla="*/ 1294 w 7822"/>
                <a:gd name="T67" fmla="*/ 809 h 1883"/>
                <a:gd name="T68" fmla="*/ 1761 w 7822"/>
                <a:gd name="T69" fmla="*/ 1026 h 1883"/>
                <a:gd name="T70" fmla="*/ 2204 w 7822"/>
                <a:gd name="T71" fmla="*/ 1215 h 1883"/>
                <a:gd name="T72" fmla="*/ 2629 w 7822"/>
                <a:gd name="T73" fmla="*/ 1378 h 1883"/>
                <a:gd name="T74" fmla="*/ 3032 w 7822"/>
                <a:gd name="T75" fmla="*/ 1514 h 1883"/>
                <a:gd name="T76" fmla="*/ 3415 w 7822"/>
                <a:gd name="T77" fmla="*/ 1627 h 1883"/>
                <a:gd name="T78" fmla="*/ 3779 w 7822"/>
                <a:gd name="T79" fmla="*/ 1718 h 1883"/>
                <a:gd name="T80" fmla="*/ 4125 w 7822"/>
                <a:gd name="T81" fmla="*/ 1788 h 1883"/>
                <a:gd name="T82" fmla="*/ 4452 w 7822"/>
                <a:gd name="T83" fmla="*/ 1837 h 1883"/>
                <a:gd name="T84" fmla="*/ 4760 w 7822"/>
                <a:gd name="T85" fmla="*/ 1869 h 1883"/>
                <a:gd name="T86" fmla="*/ 5052 w 7822"/>
                <a:gd name="T87" fmla="*/ 1883 h 1883"/>
                <a:gd name="T88" fmla="*/ 5326 w 7822"/>
                <a:gd name="T89" fmla="*/ 1882 h 1883"/>
                <a:gd name="T90" fmla="*/ 5582 w 7822"/>
                <a:gd name="T91" fmla="*/ 1866 h 1883"/>
                <a:gd name="T92" fmla="*/ 5824 w 7822"/>
                <a:gd name="T93" fmla="*/ 1836 h 1883"/>
                <a:gd name="T94" fmla="*/ 6049 w 7822"/>
                <a:gd name="T95" fmla="*/ 1795 h 1883"/>
                <a:gd name="T96" fmla="*/ 6257 w 7822"/>
                <a:gd name="T97" fmla="*/ 1743 h 1883"/>
                <a:gd name="T98" fmla="*/ 6452 w 7822"/>
                <a:gd name="T99" fmla="*/ 1683 h 1883"/>
                <a:gd name="T100" fmla="*/ 6632 w 7822"/>
                <a:gd name="T101" fmla="*/ 1615 h 1883"/>
                <a:gd name="T102" fmla="*/ 6797 w 7822"/>
                <a:gd name="T103" fmla="*/ 1540 h 1883"/>
                <a:gd name="T104" fmla="*/ 6948 w 7822"/>
                <a:gd name="T105" fmla="*/ 1460 h 1883"/>
                <a:gd name="T106" fmla="*/ 7088 w 7822"/>
                <a:gd name="T107" fmla="*/ 1376 h 1883"/>
                <a:gd name="T108" fmla="*/ 7213 w 7822"/>
                <a:gd name="T109" fmla="*/ 1291 h 1883"/>
                <a:gd name="T110" fmla="*/ 7326 w 7822"/>
                <a:gd name="T111" fmla="*/ 1203 h 1883"/>
                <a:gd name="T112" fmla="*/ 7428 w 7822"/>
                <a:gd name="T113" fmla="*/ 1117 h 1883"/>
                <a:gd name="T114" fmla="*/ 7559 w 7822"/>
                <a:gd name="T115" fmla="*/ 990 h 1883"/>
                <a:gd name="T116" fmla="*/ 7694 w 7822"/>
                <a:gd name="T117" fmla="*/ 833 h 1883"/>
                <a:gd name="T118" fmla="*/ 7791 w 7822"/>
                <a:gd name="T119" fmla="*/ 704 h 1883"/>
                <a:gd name="T120" fmla="*/ 7822 w 7822"/>
                <a:gd name="T121" fmla="*/ 652 h 1883"/>
                <a:gd name="T122" fmla="*/ 7822 w 7822"/>
                <a:gd name="T123" fmla="*/ 126 h 18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822" h="1883">
                  <a:moveTo>
                    <a:pt x="7822" y="126"/>
                  </a:moveTo>
                  <a:lnTo>
                    <a:pt x="7788" y="180"/>
                  </a:lnTo>
                  <a:lnTo>
                    <a:pt x="7687" y="319"/>
                  </a:lnTo>
                  <a:lnTo>
                    <a:pt x="7545" y="489"/>
                  </a:lnTo>
                  <a:lnTo>
                    <a:pt x="7356" y="678"/>
                  </a:lnTo>
                  <a:lnTo>
                    <a:pt x="7182" y="823"/>
                  </a:lnTo>
                  <a:lnTo>
                    <a:pt x="7051" y="921"/>
                  </a:lnTo>
                  <a:lnTo>
                    <a:pt x="6907" y="1016"/>
                  </a:lnTo>
                  <a:lnTo>
                    <a:pt x="6750" y="1110"/>
                  </a:lnTo>
                  <a:lnTo>
                    <a:pt x="6580" y="1198"/>
                  </a:lnTo>
                  <a:lnTo>
                    <a:pt x="6394" y="1280"/>
                  </a:lnTo>
                  <a:lnTo>
                    <a:pt x="6195" y="1355"/>
                  </a:lnTo>
                  <a:lnTo>
                    <a:pt x="5982" y="1421"/>
                  </a:lnTo>
                  <a:lnTo>
                    <a:pt x="5753" y="1477"/>
                  </a:lnTo>
                  <a:lnTo>
                    <a:pt x="5509" y="1522"/>
                  </a:lnTo>
                  <a:lnTo>
                    <a:pt x="5248" y="1553"/>
                  </a:lnTo>
                  <a:lnTo>
                    <a:pt x="4971" y="1571"/>
                  </a:lnTo>
                  <a:lnTo>
                    <a:pt x="4679" y="1572"/>
                  </a:lnTo>
                  <a:lnTo>
                    <a:pt x="4368" y="1556"/>
                  </a:lnTo>
                  <a:lnTo>
                    <a:pt x="4041" y="1522"/>
                  </a:lnTo>
                  <a:lnTo>
                    <a:pt x="3697" y="1467"/>
                  </a:lnTo>
                  <a:lnTo>
                    <a:pt x="3334" y="1392"/>
                  </a:lnTo>
                  <a:lnTo>
                    <a:pt x="2953" y="1293"/>
                  </a:lnTo>
                  <a:lnTo>
                    <a:pt x="2552" y="1170"/>
                  </a:lnTo>
                  <a:lnTo>
                    <a:pt x="2133" y="1022"/>
                  </a:lnTo>
                  <a:lnTo>
                    <a:pt x="1694" y="848"/>
                  </a:lnTo>
                  <a:lnTo>
                    <a:pt x="1236" y="643"/>
                  </a:lnTo>
                  <a:lnTo>
                    <a:pt x="757" y="410"/>
                  </a:lnTo>
                  <a:lnTo>
                    <a:pt x="259" y="147"/>
                  </a:lnTo>
                  <a:lnTo>
                    <a:pt x="0" y="0"/>
                  </a:lnTo>
                  <a:lnTo>
                    <a:pt x="34" y="136"/>
                  </a:lnTo>
                  <a:lnTo>
                    <a:pt x="299" y="288"/>
                  </a:lnTo>
                  <a:lnTo>
                    <a:pt x="807" y="564"/>
                  </a:lnTo>
                  <a:lnTo>
                    <a:pt x="1294" y="809"/>
                  </a:lnTo>
                  <a:lnTo>
                    <a:pt x="1761" y="1026"/>
                  </a:lnTo>
                  <a:lnTo>
                    <a:pt x="2204" y="1215"/>
                  </a:lnTo>
                  <a:lnTo>
                    <a:pt x="2629" y="1378"/>
                  </a:lnTo>
                  <a:lnTo>
                    <a:pt x="3032" y="1514"/>
                  </a:lnTo>
                  <a:lnTo>
                    <a:pt x="3415" y="1627"/>
                  </a:lnTo>
                  <a:lnTo>
                    <a:pt x="3779" y="1718"/>
                  </a:lnTo>
                  <a:lnTo>
                    <a:pt x="4125" y="1788"/>
                  </a:lnTo>
                  <a:lnTo>
                    <a:pt x="4452" y="1837"/>
                  </a:lnTo>
                  <a:lnTo>
                    <a:pt x="4760" y="1869"/>
                  </a:lnTo>
                  <a:lnTo>
                    <a:pt x="5052" y="1883"/>
                  </a:lnTo>
                  <a:lnTo>
                    <a:pt x="5326" y="1882"/>
                  </a:lnTo>
                  <a:lnTo>
                    <a:pt x="5582" y="1866"/>
                  </a:lnTo>
                  <a:lnTo>
                    <a:pt x="5824" y="1836"/>
                  </a:lnTo>
                  <a:lnTo>
                    <a:pt x="6049" y="1795"/>
                  </a:lnTo>
                  <a:lnTo>
                    <a:pt x="6257" y="1743"/>
                  </a:lnTo>
                  <a:lnTo>
                    <a:pt x="6452" y="1683"/>
                  </a:lnTo>
                  <a:lnTo>
                    <a:pt x="6632" y="1615"/>
                  </a:lnTo>
                  <a:lnTo>
                    <a:pt x="6797" y="1540"/>
                  </a:lnTo>
                  <a:lnTo>
                    <a:pt x="6948" y="1460"/>
                  </a:lnTo>
                  <a:lnTo>
                    <a:pt x="7088" y="1376"/>
                  </a:lnTo>
                  <a:lnTo>
                    <a:pt x="7213" y="1291"/>
                  </a:lnTo>
                  <a:lnTo>
                    <a:pt x="7326" y="1203"/>
                  </a:lnTo>
                  <a:lnTo>
                    <a:pt x="7428" y="1117"/>
                  </a:lnTo>
                  <a:lnTo>
                    <a:pt x="7559" y="990"/>
                  </a:lnTo>
                  <a:lnTo>
                    <a:pt x="7694" y="833"/>
                  </a:lnTo>
                  <a:lnTo>
                    <a:pt x="7791" y="704"/>
                  </a:lnTo>
                  <a:lnTo>
                    <a:pt x="7822" y="652"/>
                  </a:lnTo>
                  <a:lnTo>
                    <a:pt x="7822" y="126"/>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a:solidFill>
                  <a:prstClr val="black"/>
                </a:solidFill>
                <a:latin typeface="Calibri" panose="020F0502020204030204"/>
              </a:endParaRPr>
            </a:p>
          </p:txBody>
        </p:sp>
      </p:grpSp>
      <p:sp>
        <p:nvSpPr>
          <p:cNvPr id="2" name="Title 1"/>
          <p:cNvSpPr>
            <a:spLocks noGrp="1"/>
          </p:cNvSpPr>
          <p:nvPr>
            <p:ph type="ctrTitle"/>
          </p:nvPr>
        </p:nvSpPr>
        <p:spPr>
          <a:xfrm>
            <a:off x="2146300" y="4711998"/>
            <a:ext cx="6858000" cy="1551688"/>
          </a:xfrm>
        </p:spPr>
        <p:txBody>
          <a:bodyPr anchor="b">
            <a:noAutofit/>
          </a:bodyPr>
          <a:lstStyle>
            <a:lvl1pPr algn="r">
              <a:defRPr sz="5400" b="1" i="0" cap="small" baseline="0">
                <a:solidFill>
                  <a:srgbClr val="C3042E"/>
                </a:solidFill>
                <a:latin typeface="Calibri" panose="020F050202020403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46300" y="6134100"/>
            <a:ext cx="6858000" cy="711200"/>
          </a:xfrm>
        </p:spPr>
        <p:txBody>
          <a:bodyPr anchor="ctr">
            <a:normAutofit/>
          </a:bodyPr>
          <a:lstStyle>
            <a:lvl1pPr marL="0" indent="0" algn="r">
              <a:buNone/>
              <a:defRPr sz="2800" cap="small" baseline="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6433125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1">
    <p:bg>
      <p:bgPr>
        <a:solidFill>
          <a:schemeClr val="bg1"/>
        </a:solidFill>
        <a:effectLst/>
      </p:bgPr>
    </p:bg>
    <p:spTree>
      <p:nvGrpSpPr>
        <p:cNvPr id="1" name=""/>
        <p:cNvGrpSpPr/>
        <p:nvPr/>
      </p:nvGrpSpPr>
      <p:grpSpPr>
        <a:xfrm>
          <a:off x="0" y="0"/>
          <a:ext cx="0" cy="0"/>
          <a:chOff x="0" y="0"/>
          <a:chExt cx="0" cy="0"/>
        </a:xfrm>
      </p:grpSpPr>
      <p:sp>
        <p:nvSpPr>
          <p:cNvPr id="29" name="Freeform: Shape 28"/>
          <p:cNvSpPr>
            <a:spLocks/>
          </p:cNvSpPr>
          <p:nvPr userDrawn="1"/>
        </p:nvSpPr>
        <p:spPr bwMode="auto">
          <a:xfrm>
            <a:off x="-1" y="1087015"/>
            <a:ext cx="9144001" cy="1253898"/>
          </a:xfrm>
          <a:custGeom>
            <a:avLst/>
            <a:gdLst>
              <a:gd name="connsiteX0" fmla="*/ 1468078 w 9144001"/>
              <a:gd name="connsiteY0" fmla="*/ 0 h 1253898"/>
              <a:gd name="connsiteX1" fmla="*/ 1731213 w 9144001"/>
              <a:gd name="connsiteY1" fmla="*/ 449 h 1253898"/>
              <a:gd name="connsiteX2" fmla="*/ 2010055 w 9144001"/>
              <a:gd name="connsiteY2" fmla="*/ 9424 h 1253898"/>
              <a:gd name="connsiteX3" fmla="*/ 2303627 w 9144001"/>
              <a:gd name="connsiteY3" fmla="*/ 26926 h 1253898"/>
              <a:gd name="connsiteX4" fmla="*/ 2614870 w 9144001"/>
              <a:gd name="connsiteY4" fmla="*/ 53403 h 1253898"/>
              <a:gd name="connsiteX5" fmla="*/ 2941823 w 9144001"/>
              <a:gd name="connsiteY5" fmla="*/ 89754 h 1253898"/>
              <a:gd name="connsiteX6" fmla="*/ 3286450 w 9144001"/>
              <a:gd name="connsiteY6" fmla="*/ 135977 h 1253898"/>
              <a:gd name="connsiteX7" fmla="*/ 3648749 w 9144001"/>
              <a:gd name="connsiteY7" fmla="*/ 193867 h 1253898"/>
              <a:gd name="connsiteX8" fmla="*/ 4026758 w 9144001"/>
              <a:gd name="connsiteY8" fmla="*/ 263426 h 1253898"/>
              <a:gd name="connsiteX9" fmla="*/ 4424404 w 9144001"/>
              <a:gd name="connsiteY9" fmla="*/ 345102 h 1253898"/>
              <a:gd name="connsiteX10" fmla="*/ 4839724 w 9144001"/>
              <a:gd name="connsiteY10" fmla="*/ 439791 h 1253898"/>
              <a:gd name="connsiteX11" fmla="*/ 5056711 w 9144001"/>
              <a:gd name="connsiteY11" fmla="*/ 493643 h 1253898"/>
              <a:gd name="connsiteX12" fmla="*/ 5291371 w 9144001"/>
              <a:gd name="connsiteY12" fmla="*/ 551534 h 1253898"/>
              <a:gd name="connsiteX13" fmla="*/ 5747928 w 9144001"/>
              <a:gd name="connsiteY13" fmla="*/ 659687 h 1253898"/>
              <a:gd name="connsiteX14" fmla="*/ 6184848 w 9144001"/>
              <a:gd name="connsiteY14" fmla="*/ 756621 h 1253898"/>
              <a:gd name="connsiteX15" fmla="*/ 6604093 w 9144001"/>
              <a:gd name="connsiteY15" fmla="*/ 843233 h 1253898"/>
              <a:gd name="connsiteX16" fmla="*/ 7005667 w 9144001"/>
              <a:gd name="connsiteY16" fmla="*/ 919972 h 1253898"/>
              <a:gd name="connsiteX17" fmla="*/ 7388585 w 9144001"/>
              <a:gd name="connsiteY17" fmla="*/ 986389 h 1253898"/>
              <a:gd name="connsiteX18" fmla="*/ 7756776 w 9144001"/>
              <a:gd name="connsiteY18" fmla="*/ 1044280 h 1253898"/>
              <a:gd name="connsiteX19" fmla="*/ 8108274 w 9144001"/>
              <a:gd name="connsiteY19" fmla="*/ 1092747 h 1253898"/>
              <a:gd name="connsiteX20" fmla="*/ 8445046 w 9144001"/>
              <a:gd name="connsiteY20" fmla="*/ 1132687 h 1253898"/>
              <a:gd name="connsiteX21" fmla="*/ 8764145 w 9144001"/>
              <a:gd name="connsiteY21" fmla="*/ 1164101 h 1253898"/>
              <a:gd name="connsiteX22" fmla="*/ 9071462 w 9144001"/>
              <a:gd name="connsiteY22" fmla="*/ 1187437 h 1253898"/>
              <a:gd name="connsiteX23" fmla="*/ 9144001 w 9144001"/>
              <a:gd name="connsiteY23" fmla="*/ 1191344 h 1253898"/>
              <a:gd name="connsiteX24" fmla="*/ 9144001 w 9144001"/>
              <a:gd name="connsiteY24" fmla="*/ 1253898 h 1253898"/>
              <a:gd name="connsiteX25" fmla="*/ 9100916 w 9144001"/>
              <a:gd name="connsiteY25" fmla="*/ 1250713 h 1253898"/>
              <a:gd name="connsiteX26" fmla="*/ 8789673 w 9144001"/>
              <a:gd name="connsiteY26" fmla="*/ 1221992 h 1253898"/>
              <a:gd name="connsiteX27" fmla="*/ 8464683 w 9144001"/>
              <a:gd name="connsiteY27" fmla="*/ 1184744 h 1253898"/>
              <a:gd name="connsiteX28" fmla="*/ 8123985 w 9144001"/>
              <a:gd name="connsiteY28" fmla="*/ 1139867 h 1253898"/>
              <a:gd name="connsiteX29" fmla="*/ 7767576 w 9144001"/>
              <a:gd name="connsiteY29" fmla="*/ 1087362 h 1253898"/>
              <a:gd name="connsiteX30" fmla="*/ 7397422 w 9144001"/>
              <a:gd name="connsiteY30" fmla="*/ 1025881 h 1253898"/>
              <a:gd name="connsiteX31" fmla="*/ 7010575 w 9144001"/>
              <a:gd name="connsiteY31" fmla="*/ 955424 h 1253898"/>
              <a:gd name="connsiteX32" fmla="*/ 6606056 w 9144001"/>
              <a:gd name="connsiteY32" fmla="*/ 876890 h 1253898"/>
              <a:gd name="connsiteX33" fmla="*/ 6184848 w 9144001"/>
              <a:gd name="connsiteY33" fmla="*/ 788034 h 1253898"/>
              <a:gd name="connsiteX34" fmla="*/ 5745963 w 9144001"/>
              <a:gd name="connsiteY34" fmla="*/ 689306 h 1253898"/>
              <a:gd name="connsiteX35" fmla="*/ 5291371 w 9144001"/>
              <a:gd name="connsiteY35" fmla="*/ 581602 h 1253898"/>
              <a:gd name="connsiteX36" fmla="*/ 5056711 w 9144001"/>
              <a:gd name="connsiteY36" fmla="*/ 522813 h 1253898"/>
              <a:gd name="connsiteX37" fmla="*/ 4839724 w 9144001"/>
              <a:gd name="connsiteY37" fmla="*/ 469410 h 1253898"/>
              <a:gd name="connsiteX38" fmla="*/ 4424404 w 9144001"/>
              <a:gd name="connsiteY38" fmla="*/ 376067 h 1253898"/>
              <a:gd name="connsiteX39" fmla="*/ 4026758 w 9144001"/>
              <a:gd name="connsiteY39" fmla="*/ 296635 h 1253898"/>
              <a:gd name="connsiteX40" fmla="*/ 3648749 w 9144001"/>
              <a:gd name="connsiteY40" fmla="*/ 229769 h 1253898"/>
              <a:gd name="connsiteX41" fmla="*/ 3286450 w 9144001"/>
              <a:gd name="connsiteY41" fmla="*/ 176366 h 1253898"/>
              <a:gd name="connsiteX42" fmla="*/ 2941823 w 9144001"/>
              <a:gd name="connsiteY42" fmla="*/ 135079 h 1253898"/>
              <a:gd name="connsiteX43" fmla="*/ 2614870 w 9144001"/>
              <a:gd name="connsiteY43" fmla="*/ 104563 h 1253898"/>
              <a:gd name="connsiteX44" fmla="*/ 2303627 w 9144001"/>
              <a:gd name="connsiteY44" fmla="*/ 84368 h 1253898"/>
              <a:gd name="connsiteX45" fmla="*/ 2010055 w 9144001"/>
              <a:gd name="connsiteY45" fmla="*/ 74047 h 1253898"/>
              <a:gd name="connsiteX46" fmla="*/ 1731213 w 9144001"/>
              <a:gd name="connsiteY46" fmla="*/ 72700 h 1253898"/>
              <a:gd name="connsiteX47" fmla="*/ 1468078 w 9144001"/>
              <a:gd name="connsiteY47" fmla="*/ 79881 h 1253898"/>
              <a:gd name="connsiteX48" fmla="*/ 1220655 w 9144001"/>
              <a:gd name="connsiteY48" fmla="*/ 94241 h 1253898"/>
              <a:gd name="connsiteX49" fmla="*/ 987958 w 9144001"/>
              <a:gd name="connsiteY49" fmla="*/ 115333 h 1253898"/>
              <a:gd name="connsiteX50" fmla="*/ 769989 w 9144001"/>
              <a:gd name="connsiteY50" fmla="*/ 142708 h 1253898"/>
              <a:gd name="connsiteX51" fmla="*/ 566748 w 9144001"/>
              <a:gd name="connsiteY51" fmla="*/ 175019 h 1253898"/>
              <a:gd name="connsiteX52" fmla="*/ 377252 w 9144001"/>
              <a:gd name="connsiteY52" fmla="*/ 211818 h 1253898"/>
              <a:gd name="connsiteX53" fmla="*/ 201502 w 9144001"/>
              <a:gd name="connsiteY53" fmla="*/ 252656 h 1253898"/>
              <a:gd name="connsiteX54" fmla="*/ 39498 w 9144001"/>
              <a:gd name="connsiteY54" fmla="*/ 296635 h 1253898"/>
              <a:gd name="connsiteX55" fmla="*/ 0 w 9144001"/>
              <a:gd name="connsiteY55" fmla="*/ 308749 h 1253898"/>
              <a:gd name="connsiteX56" fmla="*/ 0 w 9144001"/>
              <a:gd name="connsiteY56" fmla="*/ 161990 h 1253898"/>
              <a:gd name="connsiteX57" fmla="*/ 39498 w 9144001"/>
              <a:gd name="connsiteY57" fmla="*/ 152132 h 1253898"/>
              <a:gd name="connsiteX58" fmla="*/ 201502 w 9144001"/>
              <a:gd name="connsiteY58" fmla="*/ 118026 h 1253898"/>
              <a:gd name="connsiteX59" fmla="*/ 377252 w 9144001"/>
              <a:gd name="connsiteY59" fmla="*/ 86612 h 1253898"/>
              <a:gd name="connsiteX60" fmla="*/ 566748 w 9144001"/>
              <a:gd name="connsiteY60" fmla="*/ 59237 h 1253898"/>
              <a:gd name="connsiteX61" fmla="*/ 769989 w 9144001"/>
              <a:gd name="connsiteY61" fmla="*/ 35902 h 1253898"/>
              <a:gd name="connsiteX62" fmla="*/ 987958 w 9144001"/>
              <a:gd name="connsiteY62" fmla="*/ 17951 h 1253898"/>
              <a:gd name="connsiteX63" fmla="*/ 1220655 w 9144001"/>
              <a:gd name="connsiteY63" fmla="*/ 5834 h 125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9144001" h="1253898">
                <a:moveTo>
                  <a:pt x="1468078" y="0"/>
                </a:moveTo>
                <a:lnTo>
                  <a:pt x="1731213" y="449"/>
                </a:lnTo>
                <a:lnTo>
                  <a:pt x="2010055" y="9424"/>
                </a:lnTo>
                <a:lnTo>
                  <a:pt x="2303627" y="26926"/>
                </a:lnTo>
                <a:lnTo>
                  <a:pt x="2614870" y="53403"/>
                </a:lnTo>
                <a:lnTo>
                  <a:pt x="2941823" y="89754"/>
                </a:lnTo>
                <a:lnTo>
                  <a:pt x="3286450" y="135977"/>
                </a:lnTo>
                <a:lnTo>
                  <a:pt x="3648749" y="193867"/>
                </a:lnTo>
                <a:lnTo>
                  <a:pt x="4026758" y="263426"/>
                </a:lnTo>
                <a:lnTo>
                  <a:pt x="4424404" y="345102"/>
                </a:lnTo>
                <a:lnTo>
                  <a:pt x="4839724" y="439791"/>
                </a:lnTo>
                <a:lnTo>
                  <a:pt x="5056711" y="493643"/>
                </a:lnTo>
                <a:lnTo>
                  <a:pt x="5291371" y="551534"/>
                </a:lnTo>
                <a:lnTo>
                  <a:pt x="5747928" y="659687"/>
                </a:lnTo>
                <a:lnTo>
                  <a:pt x="6184848" y="756621"/>
                </a:lnTo>
                <a:lnTo>
                  <a:pt x="6604093" y="843233"/>
                </a:lnTo>
                <a:lnTo>
                  <a:pt x="7005667" y="919972"/>
                </a:lnTo>
                <a:lnTo>
                  <a:pt x="7388585" y="986389"/>
                </a:lnTo>
                <a:lnTo>
                  <a:pt x="7756776" y="1044280"/>
                </a:lnTo>
                <a:lnTo>
                  <a:pt x="8108274" y="1092747"/>
                </a:lnTo>
                <a:lnTo>
                  <a:pt x="8445046" y="1132687"/>
                </a:lnTo>
                <a:lnTo>
                  <a:pt x="8764145" y="1164101"/>
                </a:lnTo>
                <a:lnTo>
                  <a:pt x="9071462" y="1187437"/>
                </a:lnTo>
                <a:lnTo>
                  <a:pt x="9144001" y="1191344"/>
                </a:lnTo>
                <a:lnTo>
                  <a:pt x="9144001" y="1253898"/>
                </a:lnTo>
                <a:lnTo>
                  <a:pt x="9100916" y="1250713"/>
                </a:lnTo>
                <a:lnTo>
                  <a:pt x="8789673" y="1221992"/>
                </a:lnTo>
                <a:lnTo>
                  <a:pt x="8464683" y="1184744"/>
                </a:lnTo>
                <a:lnTo>
                  <a:pt x="8123985" y="1139867"/>
                </a:lnTo>
                <a:lnTo>
                  <a:pt x="7767576" y="1087362"/>
                </a:lnTo>
                <a:lnTo>
                  <a:pt x="7397422" y="1025881"/>
                </a:lnTo>
                <a:lnTo>
                  <a:pt x="7010575" y="955424"/>
                </a:lnTo>
                <a:lnTo>
                  <a:pt x="6606056" y="876890"/>
                </a:lnTo>
                <a:lnTo>
                  <a:pt x="6184848" y="788034"/>
                </a:lnTo>
                <a:lnTo>
                  <a:pt x="5745963" y="689306"/>
                </a:lnTo>
                <a:lnTo>
                  <a:pt x="5291371" y="581602"/>
                </a:lnTo>
                <a:lnTo>
                  <a:pt x="5056711" y="522813"/>
                </a:lnTo>
                <a:lnTo>
                  <a:pt x="4839724" y="469410"/>
                </a:lnTo>
                <a:lnTo>
                  <a:pt x="4424404" y="376067"/>
                </a:lnTo>
                <a:lnTo>
                  <a:pt x="4026758" y="296635"/>
                </a:lnTo>
                <a:lnTo>
                  <a:pt x="3648749" y="229769"/>
                </a:lnTo>
                <a:lnTo>
                  <a:pt x="3286450" y="176366"/>
                </a:lnTo>
                <a:lnTo>
                  <a:pt x="2941823" y="135079"/>
                </a:lnTo>
                <a:lnTo>
                  <a:pt x="2614870" y="104563"/>
                </a:lnTo>
                <a:lnTo>
                  <a:pt x="2303627" y="84368"/>
                </a:lnTo>
                <a:lnTo>
                  <a:pt x="2010055" y="74047"/>
                </a:lnTo>
                <a:lnTo>
                  <a:pt x="1731213" y="72700"/>
                </a:lnTo>
                <a:lnTo>
                  <a:pt x="1468078" y="79881"/>
                </a:lnTo>
                <a:lnTo>
                  <a:pt x="1220655" y="94241"/>
                </a:lnTo>
                <a:lnTo>
                  <a:pt x="987958" y="115333"/>
                </a:lnTo>
                <a:lnTo>
                  <a:pt x="769989" y="142708"/>
                </a:lnTo>
                <a:lnTo>
                  <a:pt x="566748" y="175019"/>
                </a:lnTo>
                <a:lnTo>
                  <a:pt x="377252" y="211818"/>
                </a:lnTo>
                <a:lnTo>
                  <a:pt x="201502" y="252656"/>
                </a:lnTo>
                <a:lnTo>
                  <a:pt x="39498" y="296635"/>
                </a:lnTo>
                <a:lnTo>
                  <a:pt x="0" y="308749"/>
                </a:lnTo>
                <a:lnTo>
                  <a:pt x="0" y="161990"/>
                </a:lnTo>
                <a:lnTo>
                  <a:pt x="39498" y="152132"/>
                </a:lnTo>
                <a:lnTo>
                  <a:pt x="201502" y="118026"/>
                </a:lnTo>
                <a:lnTo>
                  <a:pt x="377252" y="86612"/>
                </a:lnTo>
                <a:lnTo>
                  <a:pt x="566748" y="59237"/>
                </a:lnTo>
                <a:lnTo>
                  <a:pt x="769989" y="35902"/>
                </a:lnTo>
                <a:lnTo>
                  <a:pt x="987958" y="17951"/>
                </a:lnTo>
                <a:lnTo>
                  <a:pt x="1220655" y="5834"/>
                </a:lnTo>
                <a:close/>
              </a:path>
            </a:pathLst>
          </a:custGeom>
          <a:gradFill>
            <a:gsLst>
              <a:gs pos="0">
                <a:schemeClr val="bg1"/>
              </a:gs>
              <a:gs pos="100000">
                <a:schemeClr val="bg1">
                  <a:lumMod val="85000"/>
                </a:schemeClr>
              </a:gs>
            </a:gsLst>
            <a:lin ang="13500000" scaled="1"/>
          </a:gradFill>
          <a:ln>
            <a:noFill/>
          </a:ln>
          <a:extLst/>
        </p:spPr>
        <p:txBody>
          <a:bodyPr vert="horz" wrap="square" lIns="91440" tIns="45720" rIns="91440" bIns="45720" numCol="1" anchor="t" anchorCtr="0" compatLnSpc="1">
            <a:prstTxWarp prst="textNoShape">
              <a:avLst/>
            </a:prstTxWarp>
            <a:noAutofit/>
          </a:bodyPr>
          <a:lstStyle/>
          <a:p>
            <a:pPr fontAlgn="auto">
              <a:spcBef>
                <a:spcPts val="0"/>
              </a:spcBef>
              <a:spcAft>
                <a:spcPts val="0"/>
              </a:spcAft>
            </a:pPr>
            <a:endParaRPr lang="en-US">
              <a:solidFill>
                <a:prstClr val="black"/>
              </a:solidFill>
              <a:latin typeface="Calibri" panose="020F0502020204030204"/>
            </a:endParaRPr>
          </a:p>
        </p:txBody>
      </p:sp>
      <p:grpSp>
        <p:nvGrpSpPr>
          <p:cNvPr id="7" name="Group 6"/>
          <p:cNvGrpSpPr/>
          <p:nvPr userDrawn="1"/>
        </p:nvGrpSpPr>
        <p:grpSpPr>
          <a:xfrm>
            <a:off x="0" y="5071518"/>
            <a:ext cx="9144000" cy="1786482"/>
            <a:chOff x="0" y="5071518"/>
            <a:chExt cx="9144000" cy="1786482"/>
          </a:xfrm>
        </p:grpSpPr>
        <p:sp>
          <p:nvSpPr>
            <p:cNvPr id="15" name="Freeform 14"/>
            <p:cNvSpPr>
              <a:spLocks/>
            </p:cNvSpPr>
            <p:nvPr userDrawn="1"/>
          </p:nvSpPr>
          <p:spPr bwMode="auto">
            <a:xfrm>
              <a:off x="0" y="5356934"/>
              <a:ext cx="9144000" cy="1501066"/>
            </a:xfrm>
            <a:custGeom>
              <a:avLst/>
              <a:gdLst>
                <a:gd name="connsiteX0" fmla="*/ 1438962 w 9144000"/>
                <a:gd name="connsiteY0" fmla="*/ 0 h 1501066"/>
                <a:gd name="connsiteX1" fmla="*/ 1660683 w 9144000"/>
                <a:gd name="connsiteY1" fmla="*/ 3589 h 1501066"/>
                <a:gd name="connsiteX2" fmla="*/ 1893332 w 9144000"/>
                <a:gd name="connsiteY2" fmla="*/ 17047 h 1501066"/>
                <a:gd name="connsiteX3" fmla="*/ 2139254 w 9144000"/>
                <a:gd name="connsiteY3" fmla="*/ 40375 h 1501066"/>
                <a:gd name="connsiteX4" fmla="*/ 2396887 w 9144000"/>
                <a:gd name="connsiteY4" fmla="*/ 74918 h 1501066"/>
                <a:gd name="connsiteX5" fmla="*/ 2667791 w 9144000"/>
                <a:gd name="connsiteY5" fmla="*/ 121573 h 1501066"/>
                <a:gd name="connsiteX6" fmla="*/ 2951188 w 9144000"/>
                <a:gd name="connsiteY6" fmla="*/ 180341 h 1501066"/>
                <a:gd name="connsiteX7" fmla="*/ 3247074 w 9144000"/>
                <a:gd name="connsiteY7" fmla="*/ 253465 h 1501066"/>
                <a:gd name="connsiteX8" fmla="*/ 3556234 w 9144000"/>
                <a:gd name="connsiteY8" fmla="*/ 340046 h 1501066"/>
                <a:gd name="connsiteX9" fmla="*/ 3878665 w 9144000"/>
                <a:gd name="connsiteY9" fmla="*/ 441881 h 1501066"/>
                <a:gd name="connsiteX10" fmla="*/ 4045736 w 9144000"/>
                <a:gd name="connsiteY10" fmla="*/ 499303 h 1501066"/>
                <a:gd name="connsiteX11" fmla="*/ 4210464 w 9144000"/>
                <a:gd name="connsiteY11" fmla="*/ 556276 h 1501066"/>
                <a:gd name="connsiteX12" fmla="*/ 4531334 w 9144000"/>
                <a:gd name="connsiteY12" fmla="*/ 663494 h 1501066"/>
                <a:gd name="connsiteX13" fmla="*/ 4844396 w 9144000"/>
                <a:gd name="connsiteY13" fmla="*/ 761739 h 1501066"/>
                <a:gd name="connsiteX14" fmla="*/ 5148872 w 9144000"/>
                <a:gd name="connsiteY14" fmla="*/ 852358 h 1501066"/>
                <a:gd name="connsiteX15" fmla="*/ 5444758 w 9144000"/>
                <a:gd name="connsiteY15" fmla="*/ 934454 h 1501066"/>
                <a:gd name="connsiteX16" fmla="*/ 5732057 w 9144000"/>
                <a:gd name="connsiteY16" fmla="*/ 1009372 h 1501066"/>
                <a:gd name="connsiteX17" fmla="*/ 6010770 w 9144000"/>
                <a:gd name="connsiteY17" fmla="*/ 1075766 h 1501066"/>
                <a:gd name="connsiteX18" fmla="*/ 6281675 w 9144000"/>
                <a:gd name="connsiteY18" fmla="*/ 1134982 h 1501066"/>
                <a:gd name="connsiteX19" fmla="*/ 6543991 w 9144000"/>
                <a:gd name="connsiteY19" fmla="*/ 1187470 h 1501066"/>
                <a:gd name="connsiteX20" fmla="*/ 6797720 w 9144000"/>
                <a:gd name="connsiteY20" fmla="*/ 1233228 h 1501066"/>
                <a:gd name="connsiteX21" fmla="*/ 7043642 w 9144000"/>
                <a:gd name="connsiteY21" fmla="*/ 1271360 h 1501066"/>
                <a:gd name="connsiteX22" fmla="*/ 7280977 w 9144000"/>
                <a:gd name="connsiteY22" fmla="*/ 1303660 h 1501066"/>
                <a:gd name="connsiteX23" fmla="*/ 7510504 w 9144000"/>
                <a:gd name="connsiteY23" fmla="*/ 1328782 h 1501066"/>
                <a:gd name="connsiteX24" fmla="*/ 7732224 w 9144000"/>
                <a:gd name="connsiteY24" fmla="*/ 1348521 h 1501066"/>
                <a:gd name="connsiteX25" fmla="*/ 7944576 w 9144000"/>
                <a:gd name="connsiteY25" fmla="*/ 1361082 h 1501066"/>
                <a:gd name="connsiteX26" fmla="*/ 8149120 w 9144000"/>
                <a:gd name="connsiteY26" fmla="*/ 1369157 h 1501066"/>
                <a:gd name="connsiteX27" fmla="*/ 8345857 w 9144000"/>
                <a:gd name="connsiteY27" fmla="*/ 1370951 h 1501066"/>
                <a:gd name="connsiteX28" fmla="*/ 8533227 w 9144000"/>
                <a:gd name="connsiteY28" fmla="*/ 1366914 h 1501066"/>
                <a:gd name="connsiteX29" fmla="*/ 8713570 w 9144000"/>
                <a:gd name="connsiteY29" fmla="*/ 1357941 h 1501066"/>
                <a:gd name="connsiteX30" fmla="*/ 8886105 w 9144000"/>
                <a:gd name="connsiteY30" fmla="*/ 1344483 h 1501066"/>
                <a:gd name="connsiteX31" fmla="*/ 9049273 w 9144000"/>
                <a:gd name="connsiteY31" fmla="*/ 1325641 h 1501066"/>
                <a:gd name="connsiteX32" fmla="*/ 9144000 w 9144000"/>
                <a:gd name="connsiteY32" fmla="*/ 1311489 h 1501066"/>
                <a:gd name="connsiteX33" fmla="*/ 9144000 w 9144000"/>
                <a:gd name="connsiteY33" fmla="*/ 1501066 h 1501066"/>
                <a:gd name="connsiteX34" fmla="*/ 0 w 9144000"/>
                <a:gd name="connsiteY34" fmla="*/ 1501066 h 1501066"/>
                <a:gd name="connsiteX35" fmla="*/ 0 w 9144000"/>
                <a:gd name="connsiteY35" fmla="*/ 249715 h 1501066"/>
                <a:gd name="connsiteX36" fmla="*/ 74289 w 9144000"/>
                <a:gd name="connsiteY36" fmla="*/ 221165 h 1501066"/>
                <a:gd name="connsiteX37" fmla="*/ 207010 w 9144000"/>
                <a:gd name="connsiteY37" fmla="*/ 176752 h 1501066"/>
                <a:gd name="connsiteX38" fmla="*/ 350659 w 9144000"/>
                <a:gd name="connsiteY38" fmla="*/ 135032 h 1501066"/>
                <a:gd name="connsiteX39" fmla="*/ 503677 w 9144000"/>
                <a:gd name="connsiteY39" fmla="*/ 97797 h 1501066"/>
                <a:gd name="connsiteX40" fmla="*/ 669187 w 9144000"/>
                <a:gd name="connsiteY40" fmla="*/ 65497 h 1501066"/>
                <a:gd name="connsiteX41" fmla="*/ 844846 w 9144000"/>
                <a:gd name="connsiteY41" fmla="*/ 38132 h 1501066"/>
                <a:gd name="connsiteX42" fmla="*/ 1031434 w 9144000"/>
                <a:gd name="connsiteY42" fmla="*/ 18393 h 1501066"/>
                <a:gd name="connsiteX43" fmla="*/ 1228952 w 9144000"/>
                <a:gd name="connsiteY43" fmla="*/ 5384 h 150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9144000" h="1501066">
                  <a:moveTo>
                    <a:pt x="1438962" y="0"/>
                  </a:moveTo>
                  <a:lnTo>
                    <a:pt x="1660683" y="3589"/>
                  </a:lnTo>
                  <a:lnTo>
                    <a:pt x="1893332" y="17047"/>
                  </a:lnTo>
                  <a:lnTo>
                    <a:pt x="2139254" y="40375"/>
                  </a:lnTo>
                  <a:lnTo>
                    <a:pt x="2396887" y="74918"/>
                  </a:lnTo>
                  <a:lnTo>
                    <a:pt x="2667791" y="121573"/>
                  </a:lnTo>
                  <a:lnTo>
                    <a:pt x="2951188" y="180341"/>
                  </a:lnTo>
                  <a:lnTo>
                    <a:pt x="3247074" y="253465"/>
                  </a:lnTo>
                  <a:lnTo>
                    <a:pt x="3556234" y="340046"/>
                  </a:lnTo>
                  <a:lnTo>
                    <a:pt x="3878665" y="441881"/>
                  </a:lnTo>
                  <a:lnTo>
                    <a:pt x="4045736" y="499303"/>
                  </a:lnTo>
                  <a:lnTo>
                    <a:pt x="4210464" y="556276"/>
                  </a:lnTo>
                  <a:lnTo>
                    <a:pt x="4531334" y="663494"/>
                  </a:lnTo>
                  <a:lnTo>
                    <a:pt x="4844396" y="761739"/>
                  </a:lnTo>
                  <a:lnTo>
                    <a:pt x="5148872" y="852358"/>
                  </a:lnTo>
                  <a:lnTo>
                    <a:pt x="5444758" y="934454"/>
                  </a:lnTo>
                  <a:lnTo>
                    <a:pt x="5732057" y="1009372"/>
                  </a:lnTo>
                  <a:lnTo>
                    <a:pt x="6010770" y="1075766"/>
                  </a:lnTo>
                  <a:lnTo>
                    <a:pt x="6281675" y="1134982"/>
                  </a:lnTo>
                  <a:lnTo>
                    <a:pt x="6543991" y="1187470"/>
                  </a:lnTo>
                  <a:lnTo>
                    <a:pt x="6797720" y="1233228"/>
                  </a:lnTo>
                  <a:lnTo>
                    <a:pt x="7043642" y="1271360"/>
                  </a:lnTo>
                  <a:lnTo>
                    <a:pt x="7280977" y="1303660"/>
                  </a:lnTo>
                  <a:lnTo>
                    <a:pt x="7510504" y="1328782"/>
                  </a:lnTo>
                  <a:lnTo>
                    <a:pt x="7732224" y="1348521"/>
                  </a:lnTo>
                  <a:lnTo>
                    <a:pt x="7944576" y="1361082"/>
                  </a:lnTo>
                  <a:lnTo>
                    <a:pt x="8149120" y="1369157"/>
                  </a:lnTo>
                  <a:lnTo>
                    <a:pt x="8345857" y="1370951"/>
                  </a:lnTo>
                  <a:lnTo>
                    <a:pt x="8533227" y="1366914"/>
                  </a:lnTo>
                  <a:lnTo>
                    <a:pt x="8713570" y="1357941"/>
                  </a:lnTo>
                  <a:lnTo>
                    <a:pt x="8886105" y="1344483"/>
                  </a:lnTo>
                  <a:lnTo>
                    <a:pt x="9049273" y="1325641"/>
                  </a:lnTo>
                  <a:lnTo>
                    <a:pt x="9144000" y="1311489"/>
                  </a:lnTo>
                  <a:lnTo>
                    <a:pt x="9144000" y="1501066"/>
                  </a:lnTo>
                  <a:lnTo>
                    <a:pt x="0" y="1501066"/>
                  </a:lnTo>
                  <a:lnTo>
                    <a:pt x="0" y="249715"/>
                  </a:lnTo>
                  <a:lnTo>
                    <a:pt x="74289" y="221165"/>
                  </a:lnTo>
                  <a:lnTo>
                    <a:pt x="207010" y="176752"/>
                  </a:lnTo>
                  <a:lnTo>
                    <a:pt x="350659" y="135032"/>
                  </a:lnTo>
                  <a:lnTo>
                    <a:pt x="503677" y="97797"/>
                  </a:lnTo>
                  <a:lnTo>
                    <a:pt x="669187" y="65497"/>
                  </a:lnTo>
                  <a:lnTo>
                    <a:pt x="844846" y="38132"/>
                  </a:lnTo>
                  <a:lnTo>
                    <a:pt x="1031434" y="18393"/>
                  </a:lnTo>
                  <a:lnTo>
                    <a:pt x="1228952" y="5384"/>
                  </a:lnTo>
                  <a:close/>
                </a:path>
              </a:pathLst>
            </a:custGeom>
            <a:solidFill>
              <a:srgbClr val="C3042E"/>
            </a:solidFill>
            <a:ln>
              <a:noFill/>
            </a:ln>
            <a:extLst/>
          </p:spPr>
          <p:txBody>
            <a:bodyPr vert="horz" wrap="square" lIns="91440" tIns="45720" rIns="91440" bIns="45720" numCol="1" anchor="t" anchorCtr="0" compatLnSpc="1">
              <a:prstTxWarp prst="textNoShape">
                <a:avLst/>
              </a:prstTxWarp>
              <a:noAutofit/>
            </a:bodyPr>
            <a:lstStyle/>
            <a:p>
              <a:pPr fontAlgn="auto">
                <a:spcBef>
                  <a:spcPts val="0"/>
                </a:spcBef>
                <a:spcAft>
                  <a:spcPts val="0"/>
                </a:spcAft>
              </a:pPr>
              <a:endParaRPr lang="en-US">
                <a:solidFill>
                  <a:prstClr val="black"/>
                </a:solidFill>
                <a:latin typeface="Calibri" panose="020F0502020204030204"/>
              </a:endParaRPr>
            </a:p>
          </p:txBody>
        </p:sp>
        <p:sp>
          <p:nvSpPr>
            <p:cNvPr id="16" name="Freeform 15"/>
            <p:cNvSpPr>
              <a:spLocks/>
            </p:cNvSpPr>
            <p:nvPr userDrawn="1"/>
          </p:nvSpPr>
          <p:spPr bwMode="auto">
            <a:xfrm>
              <a:off x="0" y="5371743"/>
              <a:ext cx="9144000" cy="1486257"/>
            </a:xfrm>
            <a:custGeom>
              <a:avLst/>
              <a:gdLst>
                <a:gd name="connsiteX0" fmla="*/ 1438962 w 9144000"/>
                <a:gd name="connsiteY0" fmla="*/ 0 h 1486257"/>
                <a:gd name="connsiteX1" fmla="*/ 1660683 w 9144000"/>
                <a:gd name="connsiteY1" fmla="*/ 4041 h 1486257"/>
                <a:gd name="connsiteX2" fmla="*/ 1893332 w 9144000"/>
                <a:gd name="connsiteY2" fmla="*/ 16610 h 1486257"/>
                <a:gd name="connsiteX3" fmla="*/ 2139254 w 9144000"/>
                <a:gd name="connsiteY3" fmla="*/ 40852 h 1486257"/>
                <a:gd name="connsiteX4" fmla="*/ 2396887 w 9144000"/>
                <a:gd name="connsiteY4" fmla="*/ 74970 h 1486257"/>
                <a:gd name="connsiteX5" fmla="*/ 2667791 w 9144000"/>
                <a:gd name="connsiteY5" fmla="*/ 121658 h 1486257"/>
                <a:gd name="connsiteX6" fmla="*/ 2951188 w 9144000"/>
                <a:gd name="connsiteY6" fmla="*/ 180915 h 1486257"/>
                <a:gd name="connsiteX7" fmla="*/ 3247074 w 9144000"/>
                <a:gd name="connsiteY7" fmla="*/ 253191 h 1486257"/>
                <a:gd name="connsiteX8" fmla="*/ 3556234 w 9144000"/>
                <a:gd name="connsiteY8" fmla="*/ 340731 h 1486257"/>
                <a:gd name="connsiteX9" fmla="*/ 3878665 w 9144000"/>
                <a:gd name="connsiteY9" fmla="*/ 442636 h 1486257"/>
                <a:gd name="connsiteX10" fmla="*/ 4045736 w 9144000"/>
                <a:gd name="connsiteY10" fmla="*/ 500097 h 1486257"/>
                <a:gd name="connsiteX11" fmla="*/ 4210464 w 9144000"/>
                <a:gd name="connsiteY11" fmla="*/ 557110 h 1486257"/>
                <a:gd name="connsiteX12" fmla="*/ 4531334 w 9144000"/>
                <a:gd name="connsiteY12" fmla="*/ 665300 h 1486257"/>
                <a:gd name="connsiteX13" fmla="*/ 4844396 w 9144000"/>
                <a:gd name="connsiteY13" fmla="*/ 764511 h 1486257"/>
                <a:gd name="connsiteX14" fmla="*/ 5148872 w 9144000"/>
                <a:gd name="connsiteY14" fmla="*/ 856989 h 1486257"/>
                <a:gd name="connsiteX15" fmla="*/ 5444758 w 9144000"/>
                <a:gd name="connsiteY15" fmla="*/ 941835 h 1486257"/>
                <a:gd name="connsiteX16" fmla="*/ 5732057 w 9144000"/>
                <a:gd name="connsiteY16" fmla="*/ 1019498 h 1486257"/>
                <a:gd name="connsiteX17" fmla="*/ 6010770 w 9144000"/>
                <a:gd name="connsiteY17" fmla="*/ 1089979 h 1486257"/>
                <a:gd name="connsiteX18" fmla="*/ 6281675 w 9144000"/>
                <a:gd name="connsiteY18" fmla="*/ 1153276 h 1486257"/>
                <a:gd name="connsiteX19" fmla="*/ 6543991 w 9144000"/>
                <a:gd name="connsiteY19" fmla="*/ 1210289 h 1486257"/>
                <a:gd name="connsiteX20" fmla="*/ 6797720 w 9144000"/>
                <a:gd name="connsiteY20" fmla="*/ 1259670 h 1486257"/>
                <a:gd name="connsiteX21" fmla="*/ 7043642 w 9144000"/>
                <a:gd name="connsiteY21" fmla="*/ 1303216 h 1486257"/>
                <a:gd name="connsiteX22" fmla="*/ 7280977 w 9144000"/>
                <a:gd name="connsiteY22" fmla="*/ 1340476 h 1486257"/>
                <a:gd name="connsiteX23" fmla="*/ 7510504 w 9144000"/>
                <a:gd name="connsiteY23" fmla="*/ 1371003 h 1486257"/>
                <a:gd name="connsiteX24" fmla="*/ 7732224 w 9144000"/>
                <a:gd name="connsiteY24" fmla="*/ 1396142 h 1486257"/>
                <a:gd name="connsiteX25" fmla="*/ 7944576 w 9144000"/>
                <a:gd name="connsiteY25" fmla="*/ 1414997 h 1486257"/>
                <a:gd name="connsiteX26" fmla="*/ 8149120 w 9144000"/>
                <a:gd name="connsiteY26" fmla="*/ 1428015 h 1486257"/>
                <a:gd name="connsiteX27" fmla="*/ 8345857 w 9144000"/>
                <a:gd name="connsiteY27" fmla="*/ 1435647 h 1486257"/>
                <a:gd name="connsiteX28" fmla="*/ 8533227 w 9144000"/>
                <a:gd name="connsiteY28" fmla="*/ 1437443 h 1486257"/>
                <a:gd name="connsiteX29" fmla="*/ 8713570 w 9144000"/>
                <a:gd name="connsiteY29" fmla="*/ 1434300 h 1486257"/>
                <a:gd name="connsiteX30" fmla="*/ 8886105 w 9144000"/>
                <a:gd name="connsiteY30" fmla="*/ 1426669 h 1486257"/>
                <a:gd name="connsiteX31" fmla="*/ 9049273 w 9144000"/>
                <a:gd name="connsiteY31" fmla="*/ 1413201 h 1486257"/>
                <a:gd name="connsiteX32" fmla="*/ 9144000 w 9144000"/>
                <a:gd name="connsiteY32" fmla="*/ 1402035 h 1486257"/>
                <a:gd name="connsiteX33" fmla="*/ 9144000 w 9144000"/>
                <a:gd name="connsiteY33" fmla="*/ 1486257 h 1486257"/>
                <a:gd name="connsiteX34" fmla="*/ 0 w 9144000"/>
                <a:gd name="connsiteY34" fmla="*/ 1486257 h 1486257"/>
                <a:gd name="connsiteX35" fmla="*/ 0 w 9144000"/>
                <a:gd name="connsiteY35" fmla="*/ 248990 h 1486257"/>
                <a:gd name="connsiteX36" fmla="*/ 74289 w 9144000"/>
                <a:gd name="connsiteY36" fmla="*/ 220420 h 1486257"/>
                <a:gd name="connsiteX37" fmla="*/ 207010 w 9144000"/>
                <a:gd name="connsiteY37" fmla="*/ 175977 h 1486257"/>
                <a:gd name="connsiteX38" fmla="*/ 350659 w 9144000"/>
                <a:gd name="connsiteY38" fmla="*/ 134227 h 1486257"/>
                <a:gd name="connsiteX39" fmla="*/ 503677 w 9144000"/>
                <a:gd name="connsiteY39" fmla="*/ 97416 h 1486257"/>
                <a:gd name="connsiteX40" fmla="*/ 669187 w 9144000"/>
                <a:gd name="connsiteY40" fmla="*/ 65094 h 1486257"/>
                <a:gd name="connsiteX41" fmla="*/ 844846 w 9144000"/>
                <a:gd name="connsiteY41" fmla="*/ 38607 h 1486257"/>
                <a:gd name="connsiteX42" fmla="*/ 1031434 w 9144000"/>
                <a:gd name="connsiteY42" fmla="*/ 17957 h 1486257"/>
                <a:gd name="connsiteX43" fmla="*/ 1228952 w 9144000"/>
                <a:gd name="connsiteY43" fmla="*/ 4938 h 1486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9144000" h="1486257">
                  <a:moveTo>
                    <a:pt x="1438962" y="0"/>
                  </a:moveTo>
                  <a:lnTo>
                    <a:pt x="1660683" y="4041"/>
                  </a:lnTo>
                  <a:lnTo>
                    <a:pt x="1893332" y="16610"/>
                  </a:lnTo>
                  <a:lnTo>
                    <a:pt x="2139254" y="40852"/>
                  </a:lnTo>
                  <a:lnTo>
                    <a:pt x="2396887" y="74970"/>
                  </a:lnTo>
                  <a:lnTo>
                    <a:pt x="2667791" y="121658"/>
                  </a:lnTo>
                  <a:lnTo>
                    <a:pt x="2951188" y="180915"/>
                  </a:lnTo>
                  <a:lnTo>
                    <a:pt x="3247074" y="253191"/>
                  </a:lnTo>
                  <a:lnTo>
                    <a:pt x="3556234" y="340731"/>
                  </a:lnTo>
                  <a:lnTo>
                    <a:pt x="3878665" y="442636"/>
                  </a:lnTo>
                  <a:lnTo>
                    <a:pt x="4045736" y="500097"/>
                  </a:lnTo>
                  <a:lnTo>
                    <a:pt x="4210464" y="557110"/>
                  </a:lnTo>
                  <a:lnTo>
                    <a:pt x="4531334" y="665300"/>
                  </a:lnTo>
                  <a:lnTo>
                    <a:pt x="4844396" y="764511"/>
                  </a:lnTo>
                  <a:lnTo>
                    <a:pt x="5148872" y="856989"/>
                  </a:lnTo>
                  <a:lnTo>
                    <a:pt x="5444758" y="941835"/>
                  </a:lnTo>
                  <a:lnTo>
                    <a:pt x="5732057" y="1019498"/>
                  </a:lnTo>
                  <a:lnTo>
                    <a:pt x="6010770" y="1089979"/>
                  </a:lnTo>
                  <a:lnTo>
                    <a:pt x="6281675" y="1153276"/>
                  </a:lnTo>
                  <a:lnTo>
                    <a:pt x="6543991" y="1210289"/>
                  </a:lnTo>
                  <a:lnTo>
                    <a:pt x="6797720" y="1259670"/>
                  </a:lnTo>
                  <a:lnTo>
                    <a:pt x="7043642" y="1303216"/>
                  </a:lnTo>
                  <a:lnTo>
                    <a:pt x="7280977" y="1340476"/>
                  </a:lnTo>
                  <a:lnTo>
                    <a:pt x="7510504" y="1371003"/>
                  </a:lnTo>
                  <a:lnTo>
                    <a:pt x="7732224" y="1396142"/>
                  </a:lnTo>
                  <a:lnTo>
                    <a:pt x="7944576" y="1414997"/>
                  </a:lnTo>
                  <a:lnTo>
                    <a:pt x="8149120" y="1428015"/>
                  </a:lnTo>
                  <a:lnTo>
                    <a:pt x="8345857" y="1435647"/>
                  </a:lnTo>
                  <a:lnTo>
                    <a:pt x="8533227" y="1437443"/>
                  </a:lnTo>
                  <a:lnTo>
                    <a:pt x="8713570" y="1434300"/>
                  </a:lnTo>
                  <a:lnTo>
                    <a:pt x="8886105" y="1426669"/>
                  </a:lnTo>
                  <a:lnTo>
                    <a:pt x="9049273" y="1413201"/>
                  </a:lnTo>
                  <a:lnTo>
                    <a:pt x="9144000" y="1402035"/>
                  </a:lnTo>
                  <a:lnTo>
                    <a:pt x="9144000" y="1486257"/>
                  </a:lnTo>
                  <a:lnTo>
                    <a:pt x="0" y="1486257"/>
                  </a:lnTo>
                  <a:lnTo>
                    <a:pt x="0" y="248990"/>
                  </a:lnTo>
                  <a:lnTo>
                    <a:pt x="74289" y="220420"/>
                  </a:lnTo>
                  <a:lnTo>
                    <a:pt x="207010" y="175977"/>
                  </a:lnTo>
                  <a:lnTo>
                    <a:pt x="350659" y="134227"/>
                  </a:lnTo>
                  <a:lnTo>
                    <a:pt x="503677" y="97416"/>
                  </a:lnTo>
                  <a:lnTo>
                    <a:pt x="669187" y="65094"/>
                  </a:lnTo>
                  <a:lnTo>
                    <a:pt x="844846" y="38607"/>
                  </a:lnTo>
                  <a:lnTo>
                    <a:pt x="1031434" y="17957"/>
                  </a:lnTo>
                  <a:lnTo>
                    <a:pt x="1228952" y="4938"/>
                  </a:lnTo>
                  <a:close/>
                </a:path>
              </a:pathLst>
            </a:custGeom>
            <a:solidFill>
              <a:srgbClr val="81031E"/>
            </a:solidFill>
            <a:ln>
              <a:noFill/>
            </a:ln>
            <a:extLst/>
          </p:spPr>
          <p:txBody>
            <a:bodyPr vert="horz" wrap="square" lIns="91440" tIns="45720" rIns="91440" bIns="45720" numCol="1" anchor="t" anchorCtr="0" compatLnSpc="1">
              <a:prstTxWarp prst="textNoShape">
                <a:avLst/>
              </a:prstTxWarp>
              <a:noAutofit/>
            </a:bodyPr>
            <a:lstStyle/>
            <a:p>
              <a:pPr fontAlgn="auto">
                <a:spcBef>
                  <a:spcPts val="0"/>
                </a:spcBef>
                <a:spcAft>
                  <a:spcPts val="0"/>
                </a:spcAft>
              </a:pPr>
              <a:endParaRPr lang="en-US">
                <a:solidFill>
                  <a:prstClr val="black"/>
                </a:solidFill>
                <a:latin typeface="Calibri" panose="020F0502020204030204"/>
              </a:endParaRPr>
            </a:p>
          </p:txBody>
        </p:sp>
        <p:sp>
          <p:nvSpPr>
            <p:cNvPr id="17" name="Freeform 16"/>
            <p:cNvSpPr>
              <a:spLocks/>
            </p:cNvSpPr>
            <p:nvPr userDrawn="1"/>
          </p:nvSpPr>
          <p:spPr bwMode="auto">
            <a:xfrm>
              <a:off x="0" y="5475408"/>
              <a:ext cx="7094292" cy="1382592"/>
            </a:xfrm>
            <a:custGeom>
              <a:avLst/>
              <a:gdLst>
                <a:gd name="connsiteX0" fmla="*/ 1440524 w 7094292"/>
                <a:gd name="connsiteY0" fmla="*/ 0 h 1382592"/>
                <a:gd name="connsiteX1" fmla="*/ 1661464 w 7094292"/>
                <a:gd name="connsiteY1" fmla="*/ 5385 h 1382592"/>
                <a:gd name="connsiteX2" fmla="*/ 1895675 w 7094292"/>
                <a:gd name="connsiteY2" fmla="*/ 20191 h 1382592"/>
                <a:gd name="connsiteX3" fmla="*/ 2140817 w 7094292"/>
                <a:gd name="connsiteY3" fmla="*/ 45318 h 1382592"/>
                <a:gd name="connsiteX4" fmla="*/ 2399230 w 7094292"/>
                <a:gd name="connsiteY4" fmla="*/ 80764 h 1382592"/>
                <a:gd name="connsiteX5" fmla="*/ 2668574 w 7094292"/>
                <a:gd name="connsiteY5" fmla="*/ 128774 h 1382592"/>
                <a:gd name="connsiteX6" fmla="*/ 2951969 w 7094292"/>
                <a:gd name="connsiteY6" fmla="*/ 188898 h 1382592"/>
                <a:gd name="connsiteX7" fmla="*/ 3248637 w 7094292"/>
                <a:gd name="connsiteY7" fmla="*/ 262483 h 1382592"/>
                <a:gd name="connsiteX8" fmla="*/ 3557796 w 7094292"/>
                <a:gd name="connsiteY8" fmla="*/ 349528 h 1382592"/>
                <a:gd name="connsiteX9" fmla="*/ 3881008 w 7094292"/>
                <a:gd name="connsiteY9" fmla="*/ 451829 h 1382592"/>
                <a:gd name="connsiteX10" fmla="*/ 4047298 w 7094292"/>
                <a:gd name="connsiteY10" fmla="*/ 509262 h 1382592"/>
                <a:gd name="connsiteX11" fmla="*/ 4211246 w 7094292"/>
                <a:gd name="connsiteY11" fmla="*/ 566694 h 1382592"/>
                <a:gd name="connsiteX12" fmla="*/ 4532896 w 7094292"/>
                <a:gd name="connsiteY12" fmla="*/ 675276 h 1382592"/>
                <a:gd name="connsiteX13" fmla="*/ 4845179 w 7094292"/>
                <a:gd name="connsiteY13" fmla="*/ 778026 h 1382592"/>
                <a:gd name="connsiteX14" fmla="*/ 5149654 w 7094292"/>
                <a:gd name="connsiteY14" fmla="*/ 873596 h 1382592"/>
                <a:gd name="connsiteX15" fmla="*/ 5445540 w 7094292"/>
                <a:gd name="connsiteY15" fmla="*/ 963334 h 1382592"/>
                <a:gd name="connsiteX16" fmla="*/ 5732058 w 7094292"/>
                <a:gd name="connsiteY16" fmla="*/ 1046790 h 1382592"/>
                <a:gd name="connsiteX17" fmla="*/ 6012332 w 7094292"/>
                <a:gd name="connsiteY17" fmla="*/ 1124413 h 1382592"/>
                <a:gd name="connsiteX18" fmla="*/ 6281675 w 7094292"/>
                <a:gd name="connsiteY18" fmla="*/ 1195306 h 1382592"/>
                <a:gd name="connsiteX19" fmla="*/ 6544772 w 7094292"/>
                <a:gd name="connsiteY19" fmla="*/ 1259917 h 1382592"/>
                <a:gd name="connsiteX20" fmla="*/ 6797721 w 7094292"/>
                <a:gd name="connsiteY20" fmla="*/ 1319593 h 1382592"/>
                <a:gd name="connsiteX21" fmla="*/ 7043643 w 7094292"/>
                <a:gd name="connsiteY21" fmla="*/ 1372538 h 1382592"/>
                <a:gd name="connsiteX22" fmla="*/ 7094292 w 7094292"/>
                <a:gd name="connsiteY22" fmla="*/ 1382592 h 1382592"/>
                <a:gd name="connsiteX23" fmla="*/ 0 w 7094292"/>
                <a:gd name="connsiteY23" fmla="*/ 1382592 h 1382592"/>
                <a:gd name="connsiteX24" fmla="*/ 0 w 7094292"/>
                <a:gd name="connsiteY24" fmla="*/ 232823 h 1382592"/>
                <a:gd name="connsiteX25" fmla="*/ 76632 w 7094292"/>
                <a:gd name="connsiteY25" fmla="*/ 205051 h 1382592"/>
                <a:gd name="connsiteX26" fmla="*/ 209353 w 7094292"/>
                <a:gd name="connsiteY26" fmla="*/ 162425 h 1382592"/>
                <a:gd name="connsiteX27" fmla="*/ 352222 w 7094292"/>
                <a:gd name="connsiteY27" fmla="*/ 122941 h 1382592"/>
                <a:gd name="connsiteX28" fmla="*/ 506021 w 7094292"/>
                <a:gd name="connsiteY28" fmla="*/ 87943 h 1382592"/>
                <a:gd name="connsiteX29" fmla="*/ 669968 w 7094292"/>
                <a:gd name="connsiteY29" fmla="*/ 57881 h 1382592"/>
                <a:gd name="connsiteX30" fmla="*/ 846408 w 7094292"/>
                <a:gd name="connsiteY30" fmla="*/ 33203 h 1382592"/>
                <a:gd name="connsiteX31" fmla="*/ 1032996 w 7094292"/>
                <a:gd name="connsiteY31" fmla="*/ 14358 h 1382592"/>
                <a:gd name="connsiteX32" fmla="*/ 1231295 w 7094292"/>
                <a:gd name="connsiteY32" fmla="*/ 3590 h 1382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094292" h="1382592">
                  <a:moveTo>
                    <a:pt x="1440524" y="0"/>
                  </a:moveTo>
                  <a:lnTo>
                    <a:pt x="1661464" y="5385"/>
                  </a:lnTo>
                  <a:lnTo>
                    <a:pt x="1895675" y="20191"/>
                  </a:lnTo>
                  <a:lnTo>
                    <a:pt x="2140817" y="45318"/>
                  </a:lnTo>
                  <a:lnTo>
                    <a:pt x="2399230" y="80764"/>
                  </a:lnTo>
                  <a:lnTo>
                    <a:pt x="2668574" y="128774"/>
                  </a:lnTo>
                  <a:lnTo>
                    <a:pt x="2951969" y="188898"/>
                  </a:lnTo>
                  <a:lnTo>
                    <a:pt x="3248637" y="262483"/>
                  </a:lnTo>
                  <a:lnTo>
                    <a:pt x="3557796" y="349528"/>
                  </a:lnTo>
                  <a:lnTo>
                    <a:pt x="3881008" y="451829"/>
                  </a:lnTo>
                  <a:lnTo>
                    <a:pt x="4047298" y="509262"/>
                  </a:lnTo>
                  <a:lnTo>
                    <a:pt x="4211246" y="566694"/>
                  </a:lnTo>
                  <a:lnTo>
                    <a:pt x="4532896" y="675276"/>
                  </a:lnTo>
                  <a:lnTo>
                    <a:pt x="4845179" y="778026"/>
                  </a:lnTo>
                  <a:lnTo>
                    <a:pt x="5149654" y="873596"/>
                  </a:lnTo>
                  <a:lnTo>
                    <a:pt x="5445540" y="963334"/>
                  </a:lnTo>
                  <a:lnTo>
                    <a:pt x="5732058" y="1046790"/>
                  </a:lnTo>
                  <a:lnTo>
                    <a:pt x="6012332" y="1124413"/>
                  </a:lnTo>
                  <a:lnTo>
                    <a:pt x="6281675" y="1195306"/>
                  </a:lnTo>
                  <a:lnTo>
                    <a:pt x="6544772" y="1259917"/>
                  </a:lnTo>
                  <a:lnTo>
                    <a:pt x="6797721" y="1319593"/>
                  </a:lnTo>
                  <a:lnTo>
                    <a:pt x="7043643" y="1372538"/>
                  </a:lnTo>
                  <a:lnTo>
                    <a:pt x="7094292" y="1382592"/>
                  </a:lnTo>
                  <a:lnTo>
                    <a:pt x="0" y="1382592"/>
                  </a:lnTo>
                  <a:lnTo>
                    <a:pt x="0" y="232823"/>
                  </a:lnTo>
                  <a:lnTo>
                    <a:pt x="76632" y="205051"/>
                  </a:lnTo>
                  <a:lnTo>
                    <a:pt x="209353" y="162425"/>
                  </a:lnTo>
                  <a:lnTo>
                    <a:pt x="352222" y="122941"/>
                  </a:lnTo>
                  <a:lnTo>
                    <a:pt x="506021" y="87943"/>
                  </a:lnTo>
                  <a:lnTo>
                    <a:pt x="669968" y="57881"/>
                  </a:lnTo>
                  <a:lnTo>
                    <a:pt x="846408" y="33203"/>
                  </a:lnTo>
                  <a:lnTo>
                    <a:pt x="1032996" y="14358"/>
                  </a:lnTo>
                  <a:lnTo>
                    <a:pt x="1231295" y="3590"/>
                  </a:lnTo>
                  <a:close/>
                </a:path>
              </a:pathLst>
            </a:custGeom>
            <a:blipFill dpi="0" rotWithShape="1">
              <a:blip r:embed="rId2"/>
              <a:srcRect/>
              <a:stretch>
                <a:fillRect/>
              </a:stretch>
            </a:blipFill>
            <a:ln>
              <a:noFill/>
            </a:ln>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a:solidFill>
                  <a:prstClr val="black"/>
                </a:solidFill>
                <a:latin typeface="Calibri" panose="020F0502020204030204"/>
              </a:endParaRPr>
            </a:p>
          </p:txBody>
        </p:sp>
        <p:sp>
          <p:nvSpPr>
            <p:cNvPr id="18" name="Freeform 17"/>
            <p:cNvSpPr>
              <a:spLocks/>
            </p:cNvSpPr>
            <p:nvPr userDrawn="1"/>
          </p:nvSpPr>
          <p:spPr bwMode="auto">
            <a:xfrm>
              <a:off x="0" y="5214226"/>
              <a:ext cx="9144000" cy="1297833"/>
            </a:xfrm>
            <a:custGeom>
              <a:avLst/>
              <a:gdLst>
                <a:gd name="connsiteX0" fmla="*/ 1167414 w 9144000"/>
                <a:gd name="connsiteY0" fmla="*/ 0 h 1297833"/>
                <a:gd name="connsiteX1" fmla="*/ 1376658 w 9144000"/>
                <a:gd name="connsiteY1" fmla="*/ 449 h 1297833"/>
                <a:gd name="connsiteX2" fmla="*/ 1598393 w 9144000"/>
                <a:gd name="connsiteY2" fmla="*/ 9424 h 1297833"/>
                <a:gd name="connsiteX3" fmla="*/ 1831841 w 9144000"/>
                <a:gd name="connsiteY3" fmla="*/ 26926 h 1297833"/>
                <a:gd name="connsiteX4" fmla="*/ 2079341 w 9144000"/>
                <a:gd name="connsiteY4" fmla="*/ 53403 h 1297833"/>
                <a:gd name="connsiteX5" fmla="*/ 2339334 w 9144000"/>
                <a:gd name="connsiteY5" fmla="*/ 89754 h 1297833"/>
                <a:gd name="connsiteX6" fmla="*/ 2613381 w 9144000"/>
                <a:gd name="connsiteY6" fmla="*/ 135977 h 1297833"/>
                <a:gd name="connsiteX7" fmla="*/ 2901481 w 9144000"/>
                <a:gd name="connsiteY7" fmla="*/ 193867 h 1297833"/>
                <a:gd name="connsiteX8" fmla="*/ 3202073 w 9144000"/>
                <a:gd name="connsiteY8" fmla="*/ 263426 h 1297833"/>
                <a:gd name="connsiteX9" fmla="*/ 3518281 w 9144000"/>
                <a:gd name="connsiteY9" fmla="*/ 345102 h 1297833"/>
                <a:gd name="connsiteX10" fmla="*/ 3848542 w 9144000"/>
                <a:gd name="connsiteY10" fmla="*/ 439791 h 1297833"/>
                <a:gd name="connsiteX11" fmla="*/ 4021090 w 9144000"/>
                <a:gd name="connsiteY11" fmla="*/ 493643 h 1297833"/>
                <a:gd name="connsiteX12" fmla="*/ 4207692 w 9144000"/>
                <a:gd name="connsiteY12" fmla="*/ 551534 h 1297833"/>
                <a:gd name="connsiteX13" fmla="*/ 4570745 w 9144000"/>
                <a:gd name="connsiteY13" fmla="*/ 659687 h 1297833"/>
                <a:gd name="connsiteX14" fmla="*/ 4918183 w 9144000"/>
                <a:gd name="connsiteY14" fmla="*/ 756621 h 1297833"/>
                <a:gd name="connsiteX15" fmla="*/ 5251567 w 9144000"/>
                <a:gd name="connsiteY15" fmla="*/ 843233 h 1297833"/>
                <a:gd name="connsiteX16" fmla="*/ 5570898 w 9144000"/>
                <a:gd name="connsiteY16" fmla="*/ 919972 h 1297833"/>
                <a:gd name="connsiteX17" fmla="*/ 5875394 w 9144000"/>
                <a:gd name="connsiteY17" fmla="*/ 986389 h 1297833"/>
                <a:gd name="connsiteX18" fmla="*/ 6168179 w 9144000"/>
                <a:gd name="connsiteY18" fmla="*/ 1044280 h 1297833"/>
                <a:gd name="connsiteX19" fmla="*/ 6447690 w 9144000"/>
                <a:gd name="connsiteY19" fmla="*/ 1092747 h 1297833"/>
                <a:gd name="connsiteX20" fmla="*/ 6715491 w 9144000"/>
                <a:gd name="connsiteY20" fmla="*/ 1132687 h 1297833"/>
                <a:gd name="connsiteX21" fmla="*/ 6969238 w 9144000"/>
                <a:gd name="connsiteY21" fmla="*/ 1164101 h 1297833"/>
                <a:gd name="connsiteX22" fmla="*/ 7213616 w 9144000"/>
                <a:gd name="connsiteY22" fmla="*/ 1187437 h 1297833"/>
                <a:gd name="connsiteX23" fmla="*/ 7445501 w 9144000"/>
                <a:gd name="connsiteY23" fmla="*/ 1203143 h 1297833"/>
                <a:gd name="connsiteX24" fmla="*/ 7666456 w 9144000"/>
                <a:gd name="connsiteY24" fmla="*/ 1211670 h 1297833"/>
                <a:gd name="connsiteX25" fmla="*/ 7876480 w 9144000"/>
                <a:gd name="connsiteY25" fmla="*/ 1213465 h 1297833"/>
                <a:gd name="connsiteX26" fmla="*/ 8077135 w 9144000"/>
                <a:gd name="connsiteY26" fmla="*/ 1208080 h 1297833"/>
                <a:gd name="connsiteX27" fmla="*/ 8268421 w 9144000"/>
                <a:gd name="connsiteY27" fmla="*/ 1196412 h 1297833"/>
                <a:gd name="connsiteX28" fmla="*/ 8448777 w 9144000"/>
                <a:gd name="connsiteY28" fmla="*/ 1179808 h 1297833"/>
                <a:gd name="connsiteX29" fmla="*/ 8622105 w 9144000"/>
                <a:gd name="connsiteY29" fmla="*/ 1156472 h 1297833"/>
                <a:gd name="connsiteX30" fmla="*/ 8786065 w 9144000"/>
                <a:gd name="connsiteY30" fmla="*/ 1128648 h 1297833"/>
                <a:gd name="connsiteX31" fmla="*/ 8941436 w 9144000"/>
                <a:gd name="connsiteY31" fmla="*/ 1095888 h 1297833"/>
                <a:gd name="connsiteX32" fmla="*/ 9089780 w 9144000"/>
                <a:gd name="connsiteY32" fmla="*/ 1058192 h 1297833"/>
                <a:gd name="connsiteX33" fmla="*/ 9144000 w 9144000"/>
                <a:gd name="connsiteY33" fmla="*/ 1042091 h 1297833"/>
                <a:gd name="connsiteX34" fmla="*/ 9144000 w 9144000"/>
                <a:gd name="connsiteY34" fmla="*/ 1193668 h 1297833"/>
                <a:gd name="connsiteX35" fmla="*/ 8996870 w 9144000"/>
                <a:gd name="connsiteY35" fmla="*/ 1222889 h 1297833"/>
                <a:gd name="connsiteX36" fmla="*/ 8839157 w 9144000"/>
                <a:gd name="connsiteY36" fmla="*/ 1248469 h 1297833"/>
                <a:gd name="connsiteX37" fmla="*/ 8672855 w 9144000"/>
                <a:gd name="connsiteY37" fmla="*/ 1268215 h 1297833"/>
                <a:gd name="connsiteX38" fmla="*/ 8496403 w 9144000"/>
                <a:gd name="connsiteY38" fmla="*/ 1283921 h 1297833"/>
                <a:gd name="connsiteX39" fmla="*/ 8312144 w 9144000"/>
                <a:gd name="connsiteY39" fmla="*/ 1293346 h 1297833"/>
                <a:gd name="connsiteX40" fmla="*/ 8117735 w 9144000"/>
                <a:gd name="connsiteY40" fmla="*/ 1297833 h 1297833"/>
                <a:gd name="connsiteX41" fmla="*/ 7913176 w 9144000"/>
                <a:gd name="connsiteY41" fmla="*/ 1296038 h 1297833"/>
                <a:gd name="connsiteX42" fmla="*/ 7697686 w 9144000"/>
                <a:gd name="connsiteY42" fmla="*/ 1287512 h 1297833"/>
                <a:gd name="connsiteX43" fmla="*/ 7473608 w 9144000"/>
                <a:gd name="connsiteY43" fmla="*/ 1272702 h 1297833"/>
                <a:gd name="connsiteX44" fmla="*/ 7237038 w 9144000"/>
                <a:gd name="connsiteY44" fmla="*/ 1250713 h 1297833"/>
                <a:gd name="connsiteX45" fmla="*/ 6989538 w 9144000"/>
                <a:gd name="connsiteY45" fmla="*/ 1221992 h 1297833"/>
                <a:gd name="connsiteX46" fmla="*/ 6731106 w 9144000"/>
                <a:gd name="connsiteY46" fmla="*/ 1184744 h 1297833"/>
                <a:gd name="connsiteX47" fmla="*/ 6460183 w 9144000"/>
                <a:gd name="connsiteY47" fmla="*/ 1139867 h 1297833"/>
                <a:gd name="connsiteX48" fmla="*/ 6176767 w 9144000"/>
                <a:gd name="connsiteY48" fmla="*/ 1087362 h 1297833"/>
                <a:gd name="connsiteX49" fmla="*/ 5882421 w 9144000"/>
                <a:gd name="connsiteY49" fmla="*/ 1025881 h 1297833"/>
                <a:gd name="connsiteX50" fmla="*/ 5574801 w 9144000"/>
                <a:gd name="connsiteY50" fmla="*/ 955424 h 1297833"/>
                <a:gd name="connsiteX51" fmla="*/ 5253128 w 9144000"/>
                <a:gd name="connsiteY51" fmla="*/ 876890 h 1297833"/>
                <a:gd name="connsiteX52" fmla="*/ 4918183 w 9144000"/>
                <a:gd name="connsiteY52" fmla="*/ 788034 h 1297833"/>
                <a:gd name="connsiteX53" fmla="*/ 4569183 w 9144000"/>
                <a:gd name="connsiteY53" fmla="*/ 689306 h 1297833"/>
                <a:gd name="connsiteX54" fmla="*/ 4207692 w 9144000"/>
                <a:gd name="connsiteY54" fmla="*/ 581602 h 1297833"/>
                <a:gd name="connsiteX55" fmla="*/ 4021090 w 9144000"/>
                <a:gd name="connsiteY55" fmla="*/ 522813 h 1297833"/>
                <a:gd name="connsiteX56" fmla="*/ 3848542 w 9144000"/>
                <a:gd name="connsiteY56" fmla="*/ 469410 h 1297833"/>
                <a:gd name="connsiteX57" fmla="*/ 3518281 w 9144000"/>
                <a:gd name="connsiteY57" fmla="*/ 376067 h 1297833"/>
                <a:gd name="connsiteX58" fmla="*/ 3202073 w 9144000"/>
                <a:gd name="connsiteY58" fmla="*/ 296635 h 1297833"/>
                <a:gd name="connsiteX59" fmla="*/ 2901481 w 9144000"/>
                <a:gd name="connsiteY59" fmla="*/ 229769 h 1297833"/>
                <a:gd name="connsiteX60" fmla="*/ 2613381 w 9144000"/>
                <a:gd name="connsiteY60" fmla="*/ 176366 h 1297833"/>
                <a:gd name="connsiteX61" fmla="*/ 2339334 w 9144000"/>
                <a:gd name="connsiteY61" fmla="*/ 135079 h 1297833"/>
                <a:gd name="connsiteX62" fmla="*/ 2079341 w 9144000"/>
                <a:gd name="connsiteY62" fmla="*/ 104563 h 1297833"/>
                <a:gd name="connsiteX63" fmla="*/ 1831841 w 9144000"/>
                <a:gd name="connsiteY63" fmla="*/ 84368 h 1297833"/>
                <a:gd name="connsiteX64" fmla="*/ 1598393 w 9144000"/>
                <a:gd name="connsiteY64" fmla="*/ 74047 h 1297833"/>
                <a:gd name="connsiteX65" fmla="*/ 1376658 w 9144000"/>
                <a:gd name="connsiteY65" fmla="*/ 72700 h 1297833"/>
                <a:gd name="connsiteX66" fmla="*/ 1167414 w 9144000"/>
                <a:gd name="connsiteY66" fmla="*/ 79881 h 1297833"/>
                <a:gd name="connsiteX67" fmla="*/ 970663 w 9144000"/>
                <a:gd name="connsiteY67" fmla="*/ 94241 h 1297833"/>
                <a:gd name="connsiteX68" fmla="*/ 785623 w 9144000"/>
                <a:gd name="connsiteY68" fmla="*/ 115333 h 1297833"/>
                <a:gd name="connsiteX69" fmla="*/ 612294 w 9144000"/>
                <a:gd name="connsiteY69" fmla="*/ 142708 h 1297833"/>
                <a:gd name="connsiteX70" fmla="*/ 450677 w 9144000"/>
                <a:gd name="connsiteY70" fmla="*/ 175019 h 1297833"/>
                <a:gd name="connsiteX71" fmla="*/ 299990 w 9144000"/>
                <a:gd name="connsiteY71" fmla="*/ 211818 h 1297833"/>
                <a:gd name="connsiteX72" fmla="*/ 160234 w 9144000"/>
                <a:gd name="connsiteY72" fmla="*/ 252656 h 1297833"/>
                <a:gd name="connsiteX73" fmla="*/ 31409 w 9144000"/>
                <a:gd name="connsiteY73" fmla="*/ 296635 h 1297833"/>
                <a:gd name="connsiteX74" fmla="*/ 0 w 9144000"/>
                <a:gd name="connsiteY74" fmla="*/ 308749 h 1297833"/>
                <a:gd name="connsiteX75" fmla="*/ 0 w 9144000"/>
                <a:gd name="connsiteY75" fmla="*/ 161990 h 1297833"/>
                <a:gd name="connsiteX76" fmla="*/ 31409 w 9144000"/>
                <a:gd name="connsiteY76" fmla="*/ 152132 h 1297833"/>
                <a:gd name="connsiteX77" fmla="*/ 160234 w 9144000"/>
                <a:gd name="connsiteY77" fmla="*/ 118026 h 1297833"/>
                <a:gd name="connsiteX78" fmla="*/ 299990 w 9144000"/>
                <a:gd name="connsiteY78" fmla="*/ 86612 h 1297833"/>
                <a:gd name="connsiteX79" fmla="*/ 450677 w 9144000"/>
                <a:gd name="connsiteY79" fmla="*/ 59237 h 1297833"/>
                <a:gd name="connsiteX80" fmla="*/ 612294 w 9144000"/>
                <a:gd name="connsiteY80" fmla="*/ 35902 h 1297833"/>
                <a:gd name="connsiteX81" fmla="*/ 785623 w 9144000"/>
                <a:gd name="connsiteY81" fmla="*/ 17951 h 1297833"/>
                <a:gd name="connsiteX82" fmla="*/ 970663 w 9144000"/>
                <a:gd name="connsiteY82" fmla="*/ 5834 h 1297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9144000" h="1297833">
                  <a:moveTo>
                    <a:pt x="1167414" y="0"/>
                  </a:moveTo>
                  <a:lnTo>
                    <a:pt x="1376658" y="449"/>
                  </a:lnTo>
                  <a:lnTo>
                    <a:pt x="1598393" y="9424"/>
                  </a:lnTo>
                  <a:lnTo>
                    <a:pt x="1831841" y="26926"/>
                  </a:lnTo>
                  <a:lnTo>
                    <a:pt x="2079341" y="53403"/>
                  </a:lnTo>
                  <a:lnTo>
                    <a:pt x="2339334" y="89754"/>
                  </a:lnTo>
                  <a:lnTo>
                    <a:pt x="2613381" y="135977"/>
                  </a:lnTo>
                  <a:lnTo>
                    <a:pt x="2901481" y="193867"/>
                  </a:lnTo>
                  <a:lnTo>
                    <a:pt x="3202073" y="263426"/>
                  </a:lnTo>
                  <a:lnTo>
                    <a:pt x="3518281" y="345102"/>
                  </a:lnTo>
                  <a:lnTo>
                    <a:pt x="3848542" y="439791"/>
                  </a:lnTo>
                  <a:lnTo>
                    <a:pt x="4021090" y="493643"/>
                  </a:lnTo>
                  <a:lnTo>
                    <a:pt x="4207692" y="551534"/>
                  </a:lnTo>
                  <a:lnTo>
                    <a:pt x="4570745" y="659687"/>
                  </a:lnTo>
                  <a:lnTo>
                    <a:pt x="4918183" y="756621"/>
                  </a:lnTo>
                  <a:lnTo>
                    <a:pt x="5251567" y="843233"/>
                  </a:lnTo>
                  <a:lnTo>
                    <a:pt x="5570898" y="919972"/>
                  </a:lnTo>
                  <a:lnTo>
                    <a:pt x="5875394" y="986389"/>
                  </a:lnTo>
                  <a:lnTo>
                    <a:pt x="6168179" y="1044280"/>
                  </a:lnTo>
                  <a:lnTo>
                    <a:pt x="6447690" y="1092747"/>
                  </a:lnTo>
                  <a:lnTo>
                    <a:pt x="6715491" y="1132687"/>
                  </a:lnTo>
                  <a:lnTo>
                    <a:pt x="6969238" y="1164101"/>
                  </a:lnTo>
                  <a:lnTo>
                    <a:pt x="7213616" y="1187437"/>
                  </a:lnTo>
                  <a:lnTo>
                    <a:pt x="7445501" y="1203143"/>
                  </a:lnTo>
                  <a:lnTo>
                    <a:pt x="7666456" y="1211670"/>
                  </a:lnTo>
                  <a:lnTo>
                    <a:pt x="7876480" y="1213465"/>
                  </a:lnTo>
                  <a:lnTo>
                    <a:pt x="8077135" y="1208080"/>
                  </a:lnTo>
                  <a:lnTo>
                    <a:pt x="8268421" y="1196412"/>
                  </a:lnTo>
                  <a:lnTo>
                    <a:pt x="8448777" y="1179808"/>
                  </a:lnTo>
                  <a:lnTo>
                    <a:pt x="8622105" y="1156472"/>
                  </a:lnTo>
                  <a:lnTo>
                    <a:pt x="8786065" y="1128648"/>
                  </a:lnTo>
                  <a:lnTo>
                    <a:pt x="8941436" y="1095888"/>
                  </a:lnTo>
                  <a:lnTo>
                    <a:pt x="9089780" y="1058192"/>
                  </a:lnTo>
                  <a:lnTo>
                    <a:pt x="9144000" y="1042091"/>
                  </a:lnTo>
                  <a:lnTo>
                    <a:pt x="9144000" y="1193668"/>
                  </a:lnTo>
                  <a:lnTo>
                    <a:pt x="8996870" y="1222889"/>
                  </a:lnTo>
                  <a:lnTo>
                    <a:pt x="8839157" y="1248469"/>
                  </a:lnTo>
                  <a:lnTo>
                    <a:pt x="8672855" y="1268215"/>
                  </a:lnTo>
                  <a:lnTo>
                    <a:pt x="8496403" y="1283921"/>
                  </a:lnTo>
                  <a:lnTo>
                    <a:pt x="8312144" y="1293346"/>
                  </a:lnTo>
                  <a:lnTo>
                    <a:pt x="8117735" y="1297833"/>
                  </a:lnTo>
                  <a:lnTo>
                    <a:pt x="7913176" y="1296038"/>
                  </a:lnTo>
                  <a:lnTo>
                    <a:pt x="7697686" y="1287512"/>
                  </a:lnTo>
                  <a:lnTo>
                    <a:pt x="7473608" y="1272702"/>
                  </a:lnTo>
                  <a:lnTo>
                    <a:pt x="7237038" y="1250713"/>
                  </a:lnTo>
                  <a:lnTo>
                    <a:pt x="6989538" y="1221992"/>
                  </a:lnTo>
                  <a:lnTo>
                    <a:pt x="6731106" y="1184744"/>
                  </a:lnTo>
                  <a:lnTo>
                    <a:pt x="6460183" y="1139867"/>
                  </a:lnTo>
                  <a:lnTo>
                    <a:pt x="6176767" y="1087362"/>
                  </a:lnTo>
                  <a:lnTo>
                    <a:pt x="5882421" y="1025881"/>
                  </a:lnTo>
                  <a:lnTo>
                    <a:pt x="5574801" y="955424"/>
                  </a:lnTo>
                  <a:lnTo>
                    <a:pt x="5253128" y="876890"/>
                  </a:lnTo>
                  <a:lnTo>
                    <a:pt x="4918183" y="788034"/>
                  </a:lnTo>
                  <a:lnTo>
                    <a:pt x="4569183" y="689306"/>
                  </a:lnTo>
                  <a:lnTo>
                    <a:pt x="4207692" y="581602"/>
                  </a:lnTo>
                  <a:lnTo>
                    <a:pt x="4021090" y="522813"/>
                  </a:lnTo>
                  <a:lnTo>
                    <a:pt x="3848542" y="469410"/>
                  </a:lnTo>
                  <a:lnTo>
                    <a:pt x="3518281" y="376067"/>
                  </a:lnTo>
                  <a:lnTo>
                    <a:pt x="3202073" y="296635"/>
                  </a:lnTo>
                  <a:lnTo>
                    <a:pt x="2901481" y="229769"/>
                  </a:lnTo>
                  <a:lnTo>
                    <a:pt x="2613381" y="176366"/>
                  </a:lnTo>
                  <a:lnTo>
                    <a:pt x="2339334" y="135079"/>
                  </a:lnTo>
                  <a:lnTo>
                    <a:pt x="2079341" y="104563"/>
                  </a:lnTo>
                  <a:lnTo>
                    <a:pt x="1831841" y="84368"/>
                  </a:lnTo>
                  <a:lnTo>
                    <a:pt x="1598393" y="74047"/>
                  </a:lnTo>
                  <a:lnTo>
                    <a:pt x="1376658" y="72700"/>
                  </a:lnTo>
                  <a:lnTo>
                    <a:pt x="1167414" y="79881"/>
                  </a:lnTo>
                  <a:lnTo>
                    <a:pt x="970663" y="94241"/>
                  </a:lnTo>
                  <a:lnTo>
                    <a:pt x="785623" y="115333"/>
                  </a:lnTo>
                  <a:lnTo>
                    <a:pt x="612294" y="142708"/>
                  </a:lnTo>
                  <a:lnTo>
                    <a:pt x="450677" y="175019"/>
                  </a:lnTo>
                  <a:lnTo>
                    <a:pt x="299990" y="211818"/>
                  </a:lnTo>
                  <a:lnTo>
                    <a:pt x="160234" y="252656"/>
                  </a:lnTo>
                  <a:lnTo>
                    <a:pt x="31409" y="296635"/>
                  </a:lnTo>
                  <a:lnTo>
                    <a:pt x="0" y="308749"/>
                  </a:lnTo>
                  <a:lnTo>
                    <a:pt x="0" y="161990"/>
                  </a:lnTo>
                  <a:lnTo>
                    <a:pt x="31409" y="152132"/>
                  </a:lnTo>
                  <a:lnTo>
                    <a:pt x="160234" y="118026"/>
                  </a:lnTo>
                  <a:lnTo>
                    <a:pt x="299990" y="86612"/>
                  </a:lnTo>
                  <a:lnTo>
                    <a:pt x="450677" y="59237"/>
                  </a:lnTo>
                  <a:lnTo>
                    <a:pt x="612294" y="35902"/>
                  </a:lnTo>
                  <a:lnTo>
                    <a:pt x="785623" y="17951"/>
                  </a:lnTo>
                  <a:lnTo>
                    <a:pt x="970663" y="5834"/>
                  </a:lnTo>
                  <a:close/>
                </a:path>
              </a:pathLst>
            </a:custGeom>
            <a:solidFill>
              <a:srgbClr val="C0C0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auto">
                <a:spcBef>
                  <a:spcPts val="0"/>
                </a:spcBef>
                <a:spcAft>
                  <a:spcPts val="0"/>
                </a:spcAft>
              </a:pPr>
              <a:endParaRPr lang="en-US">
                <a:solidFill>
                  <a:prstClr val="black"/>
                </a:solidFill>
                <a:latin typeface="Calibri" panose="020F0502020204030204"/>
              </a:endParaRPr>
            </a:p>
          </p:txBody>
        </p:sp>
        <p:sp>
          <p:nvSpPr>
            <p:cNvPr id="19" name="Freeform 18"/>
            <p:cNvSpPr>
              <a:spLocks/>
            </p:cNvSpPr>
            <p:nvPr userDrawn="1"/>
          </p:nvSpPr>
          <p:spPr bwMode="auto">
            <a:xfrm>
              <a:off x="0" y="5071518"/>
              <a:ext cx="4263906" cy="662844"/>
            </a:xfrm>
            <a:custGeom>
              <a:avLst/>
              <a:gdLst>
                <a:gd name="connsiteX0" fmla="*/ 1183641 w 4263906"/>
                <a:gd name="connsiteY0" fmla="*/ 0 h 662844"/>
                <a:gd name="connsiteX1" fmla="*/ 1376548 w 4263906"/>
                <a:gd name="connsiteY1" fmla="*/ 4485 h 662844"/>
                <a:gd name="connsiteX2" fmla="*/ 1577265 w 4263906"/>
                <a:gd name="connsiteY2" fmla="*/ 15697 h 662844"/>
                <a:gd name="connsiteX3" fmla="*/ 1789697 w 4263906"/>
                <a:gd name="connsiteY3" fmla="*/ 33636 h 662844"/>
                <a:gd name="connsiteX4" fmla="*/ 2011501 w 4263906"/>
                <a:gd name="connsiteY4" fmla="*/ 58302 h 662844"/>
                <a:gd name="connsiteX5" fmla="*/ 2243458 w 4263906"/>
                <a:gd name="connsiteY5" fmla="*/ 91040 h 662844"/>
                <a:gd name="connsiteX6" fmla="*/ 2484787 w 4263906"/>
                <a:gd name="connsiteY6" fmla="*/ 131851 h 662844"/>
                <a:gd name="connsiteX7" fmla="*/ 2737051 w 4263906"/>
                <a:gd name="connsiteY7" fmla="*/ 181632 h 662844"/>
                <a:gd name="connsiteX8" fmla="*/ 3000248 w 4263906"/>
                <a:gd name="connsiteY8" fmla="*/ 240830 h 662844"/>
                <a:gd name="connsiteX9" fmla="*/ 3273598 w 4263906"/>
                <a:gd name="connsiteY9" fmla="*/ 309447 h 662844"/>
                <a:gd name="connsiteX10" fmla="*/ 3557101 w 4263906"/>
                <a:gd name="connsiteY10" fmla="*/ 388378 h 662844"/>
                <a:gd name="connsiteX11" fmla="*/ 3852319 w 4263906"/>
                <a:gd name="connsiteY11" fmla="*/ 478073 h 662844"/>
                <a:gd name="connsiteX12" fmla="*/ 4004614 w 4263906"/>
                <a:gd name="connsiteY12" fmla="*/ 527853 h 662844"/>
                <a:gd name="connsiteX13" fmla="*/ 4124888 w 4263906"/>
                <a:gd name="connsiteY13" fmla="*/ 567767 h 662844"/>
                <a:gd name="connsiteX14" fmla="*/ 4241257 w 4263906"/>
                <a:gd name="connsiteY14" fmla="*/ 606336 h 662844"/>
                <a:gd name="connsiteX15" fmla="*/ 4263906 w 4263906"/>
                <a:gd name="connsiteY15" fmla="*/ 662844 h 662844"/>
                <a:gd name="connsiteX16" fmla="*/ 4143632 w 4263906"/>
                <a:gd name="connsiteY16" fmla="*/ 626069 h 662844"/>
                <a:gd name="connsiteX17" fmla="*/ 4022577 w 4263906"/>
                <a:gd name="connsiteY17" fmla="*/ 587949 h 662844"/>
                <a:gd name="connsiteX18" fmla="*/ 3849976 w 4263906"/>
                <a:gd name="connsiteY18" fmla="*/ 535029 h 662844"/>
                <a:gd name="connsiteX19" fmla="*/ 3519613 w 4263906"/>
                <a:gd name="connsiteY19" fmla="*/ 439952 h 662844"/>
                <a:gd name="connsiteX20" fmla="*/ 3203308 w 4263906"/>
                <a:gd name="connsiteY20" fmla="*/ 357882 h 662844"/>
                <a:gd name="connsiteX21" fmla="*/ 2902623 w 4263906"/>
                <a:gd name="connsiteY21" fmla="*/ 288817 h 662844"/>
                <a:gd name="connsiteX22" fmla="*/ 2614433 w 4263906"/>
                <a:gd name="connsiteY22" fmla="*/ 231412 h 662844"/>
                <a:gd name="connsiteX23" fmla="*/ 2340302 w 4263906"/>
                <a:gd name="connsiteY23" fmla="*/ 184771 h 662844"/>
                <a:gd name="connsiteX24" fmla="*/ 2080229 w 4263906"/>
                <a:gd name="connsiteY24" fmla="*/ 149342 h 662844"/>
                <a:gd name="connsiteX25" fmla="*/ 1832652 w 4263906"/>
                <a:gd name="connsiteY25" fmla="*/ 123330 h 662844"/>
                <a:gd name="connsiteX26" fmla="*/ 1599133 w 4263906"/>
                <a:gd name="connsiteY26" fmla="*/ 106288 h 662844"/>
                <a:gd name="connsiteX27" fmla="*/ 1377329 w 4263906"/>
                <a:gd name="connsiteY27" fmla="*/ 97767 h 662844"/>
                <a:gd name="connsiteX28" fmla="*/ 1168021 w 4263906"/>
                <a:gd name="connsiteY28" fmla="*/ 96870 h 662844"/>
                <a:gd name="connsiteX29" fmla="*/ 971209 w 4263906"/>
                <a:gd name="connsiteY29" fmla="*/ 103598 h 662844"/>
                <a:gd name="connsiteX30" fmla="*/ 786112 w 4263906"/>
                <a:gd name="connsiteY30" fmla="*/ 116603 h 662844"/>
                <a:gd name="connsiteX31" fmla="*/ 612730 w 4263906"/>
                <a:gd name="connsiteY31" fmla="*/ 134991 h 662844"/>
                <a:gd name="connsiteX32" fmla="*/ 451063 w 4263906"/>
                <a:gd name="connsiteY32" fmla="*/ 158311 h 662844"/>
                <a:gd name="connsiteX33" fmla="*/ 300330 w 4263906"/>
                <a:gd name="connsiteY33" fmla="*/ 186117 h 662844"/>
                <a:gd name="connsiteX34" fmla="*/ 160531 w 4263906"/>
                <a:gd name="connsiteY34" fmla="*/ 218407 h 662844"/>
                <a:gd name="connsiteX35" fmla="*/ 31665 w 4263906"/>
                <a:gd name="connsiteY35" fmla="*/ 253388 h 662844"/>
                <a:gd name="connsiteX36" fmla="*/ 0 w 4263906"/>
                <a:gd name="connsiteY36" fmla="*/ 263197 h 662844"/>
                <a:gd name="connsiteX37" fmla="*/ 0 w 4263906"/>
                <a:gd name="connsiteY37" fmla="*/ 125177 h 662844"/>
                <a:gd name="connsiteX38" fmla="*/ 104299 w 4263906"/>
                <a:gd name="connsiteY38" fmla="*/ 100907 h 662844"/>
                <a:gd name="connsiteX39" fmla="*/ 231602 w 4263906"/>
                <a:gd name="connsiteY39" fmla="*/ 75792 h 662844"/>
                <a:gd name="connsiteX40" fmla="*/ 366715 w 4263906"/>
                <a:gd name="connsiteY40" fmla="*/ 52920 h 662844"/>
                <a:gd name="connsiteX41" fmla="*/ 511200 w 4263906"/>
                <a:gd name="connsiteY41" fmla="*/ 33636 h 662844"/>
                <a:gd name="connsiteX42" fmla="*/ 665838 w 4263906"/>
                <a:gd name="connsiteY42" fmla="*/ 18836 h 662844"/>
                <a:gd name="connsiteX43" fmla="*/ 829848 w 4263906"/>
                <a:gd name="connsiteY43" fmla="*/ 7176 h 662844"/>
                <a:gd name="connsiteX44" fmla="*/ 1001668 w 4263906"/>
                <a:gd name="connsiteY44" fmla="*/ 897 h 662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4263906" h="662844">
                  <a:moveTo>
                    <a:pt x="1183641" y="0"/>
                  </a:moveTo>
                  <a:lnTo>
                    <a:pt x="1376548" y="4485"/>
                  </a:lnTo>
                  <a:lnTo>
                    <a:pt x="1577265" y="15697"/>
                  </a:lnTo>
                  <a:lnTo>
                    <a:pt x="1789697" y="33636"/>
                  </a:lnTo>
                  <a:lnTo>
                    <a:pt x="2011501" y="58302"/>
                  </a:lnTo>
                  <a:lnTo>
                    <a:pt x="2243458" y="91040"/>
                  </a:lnTo>
                  <a:lnTo>
                    <a:pt x="2484787" y="131851"/>
                  </a:lnTo>
                  <a:lnTo>
                    <a:pt x="2737051" y="181632"/>
                  </a:lnTo>
                  <a:lnTo>
                    <a:pt x="3000248" y="240830"/>
                  </a:lnTo>
                  <a:lnTo>
                    <a:pt x="3273598" y="309447"/>
                  </a:lnTo>
                  <a:lnTo>
                    <a:pt x="3557101" y="388378"/>
                  </a:lnTo>
                  <a:lnTo>
                    <a:pt x="3852319" y="478073"/>
                  </a:lnTo>
                  <a:lnTo>
                    <a:pt x="4004614" y="527853"/>
                  </a:lnTo>
                  <a:lnTo>
                    <a:pt x="4124888" y="567767"/>
                  </a:lnTo>
                  <a:lnTo>
                    <a:pt x="4241257" y="606336"/>
                  </a:lnTo>
                  <a:lnTo>
                    <a:pt x="4263906" y="662844"/>
                  </a:lnTo>
                  <a:lnTo>
                    <a:pt x="4143632" y="626069"/>
                  </a:lnTo>
                  <a:lnTo>
                    <a:pt x="4022577" y="587949"/>
                  </a:lnTo>
                  <a:lnTo>
                    <a:pt x="3849976" y="535029"/>
                  </a:lnTo>
                  <a:lnTo>
                    <a:pt x="3519613" y="439952"/>
                  </a:lnTo>
                  <a:lnTo>
                    <a:pt x="3203308" y="357882"/>
                  </a:lnTo>
                  <a:lnTo>
                    <a:pt x="2902623" y="288817"/>
                  </a:lnTo>
                  <a:lnTo>
                    <a:pt x="2614433" y="231412"/>
                  </a:lnTo>
                  <a:lnTo>
                    <a:pt x="2340302" y="184771"/>
                  </a:lnTo>
                  <a:lnTo>
                    <a:pt x="2080229" y="149342"/>
                  </a:lnTo>
                  <a:lnTo>
                    <a:pt x="1832652" y="123330"/>
                  </a:lnTo>
                  <a:lnTo>
                    <a:pt x="1599133" y="106288"/>
                  </a:lnTo>
                  <a:lnTo>
                    <a:pt x="1377329" y="97767"/>
                  </a:lnTo>
                  <a:lnTo>
                    <a:pt x="1168021" y="96870"/>
                  </a:lnTo>
                  <a:lnTo>
                    <a:pt x="971209" y="103598"/>
                  </a:lnTo>
                  <a:lnTo>
                    <a:pt x="786112" y="116603"/>
                  </a:lnTo>
                  <a:lnTo>
                    <a:pt x="612730" y="134991"/>
                  </a:lnTo>
                  <a:lnTo>
                    <a:pt x="451063" y="158311"/>
                  </a:lnTo>
                  <a:lnTo>
                    <a:pt x="300330" y="186117"/>
                  </a:lnTo>
                  <a:lnTo>
                    <a:pt x="160531" y="218407"/>
                  </a:lnTo>
                  <a:lnTo>
                    <a:pt x="31665" y="253388"/>
                  </a:lnTo>
                  <a:lnTo>
                    <a:pt x="0" y="263197"/>
                  </a:lnTo>
                  <a:lnTo>
                    <a:pt x="0" y="125177"/>
                  </a:lnTo>
                  <a:lnTo>
                    <a:pt x="104299" y="100907"/>
                  </a:lnTo>
                  <a:lnTo>
                    <a:pt x="231602" y="75792"/>
                  </a:lnTo>
                  <a:lnTo>
                    <a:pt x="366715" y="52920"/>
                  </a:lnTo>
                  <a:lnTo>
                    <a:pt x="511200" y="33636"/>
                  </a:lnTo>
                  <a:lnTo>
                    <a:pt x="665838" y="18836"/>
                  </a:lnTo>
                  <a:lnTo>
                    <a:pt x="829848" y="7176"/>
                  </a:lnTo>
                  <a:lnTo>
                    <a:pt x="1001668" y="897"/>
                  </a:lnTo>
                  <a:close/>
                </a:path>
              </a:pathLst>
            </a:custGeom>
            <a:solidFill>
              <a:srgbClr val="CD0D22"/>
            </a:solidFill>
            <a:ln>
              <a:noFill/>
            </a:ln>
            <a:extLst/>
          </p:spPr>
          <p:txBody>
            <a:bodyPr vert="horz" wrap="square" lIns="91440" tIns="45720" rIns="91440" bIns="45720" numCol="1" anchor="t" anchorCtr="0" compatLnSpc="1">
              <a:prstTxWarp prst="textNoShape">
                <a:avLst/>
              </a:prstTxWarp>
              <a:noAutofit/>
            </a:bodyPr>
            <a:lstStyle/>
            <a:p>
              <a:pPr fontAlgn="auto">
                <a:spcBef>
                  <a:spcPts val="0"/>
                </a:spcBef>
                <a:spcAft>
                  <a:spcPts val="0"/>
                </a:spcAft>
              </a:pPr>
              <a:endParaRPr lang="en-US">
                <a:solidFill>
                  <a:prstClr val="black"/>
                </a:solidFill>
                <a:latin typeface="Calibri" panose="020F0502020204030204"/>
              </a:endParaRPr>
            </a:p>
          </p:txBody>
        </p:sp>
        <p:sp>
          <p:nvSpPr>
            <p:cNvPr id="20" name="Freeform 19"/>
            <p:cNvSpPr>
              <a:spLocks/>
            </p:cNvSpPr>
            <p:nvPr userDrawn="1"/>
          </p:nvSpPr>
          <p:spPr bwMode="auto">
            <a:xfrm>
              <a:off x="4256880" y="5842947"/>
              <a:ext cx="4887120" cy="845476"/>
            </a:xfrm>
            <a:custGeom>
              <a:avLst/>
              <a:gdLst>
                <a:gd name="connsiteX0" fmla="*/ 0 w 4887120"/>
                <a:gd name="connsiteY0" fmla="*/ 0 h 845476"/>
                <a:gd name="connsiteX1" fmla="*/ 202191 w 4887120"/>
                <a:gd name="connsiteY1" fmla="*/ 66004 h 845476"/>
                <a:gd name="connsiteX2" fmla="*/ 590960 w 4887120"/>
                <a:gd name="connsiteY2" fmla="*/ 184092 h 845476"/>
                <a:gd name="connsiteX3" fmla="*/ 964896 w 4887120"/>
                <a:gd name="connsiteY3" fmla="*/ 288710 h 845476"/>
                <a:gd name="connsiteX4" fmla="*/ 1322438 w 4887120"/>
                <a:gd name="connsiteY4" fmla="*/ 380756 h 845476"/>
                <a:gd name="connsiteX5" fmla="*/ 1665147 w 4887120"/>
                <a:gd name="connsiteY5" fmla="*/ 458883 h 845476"/>
                <a:gd name="connsiteX6" fmla="*/ 1992244 w 4887120"/>
                <a:gd name="connsiteY6" fmla="*/ 525336 h 845476"/>
                <a:gd name="connsiteX7" fmla="*/ 2305288 w 4887120"/>
                <a:gd name="connsiteY7" fmla="*/ 580563 h 845476"/>
                <a:gd name="connsiteX8" fmla="*/ 2602719 w 4887120"/>
                <a:gd name="connsiteY8" fmla="*/ 625015 h 845476"/>
                <a:gd name="connsiteX9" fmla="*/ 2886099 w 4887120"/>
                <a:gd name="connsiteY9" fmla="*/ 658690 h 845476"/>
                <a:gd name="connsiteX10" fmla="*/ 3154646 w 4887120"/>
                <a:gd name="connsiteY10" fmla="*/ 683385 h 845476"/>
                <a:gd name="connsiteX11" fmla="*/ 3409922 w 4887120"/>
                <a:gd name="connsiteY11" fmla="*/ 698652 h 845476"/>
                <a:gd name="connsiteX12" fmla="*/ 3652707 w 4887120"/>
                <a:gd name="connsiteY12" fmla="*/ 705836 h 845476"/>
                <a:gd name="connsiteX13" fmla="*/ 3880659 w 4887120"/>
                <a:gd name="connsiteY13" fmla="*/ 705387 h 845476"/>
                <a:gd name="connsiteX14" fmla="*/ 4096902 w 4887120"/>
                <a:gd name="connsiteY14" fmla="*/ 697305 h 845476"/>
                <a:gd name="connsiteX15" fmla="*/ 4300654 w 4887120"/>
                <a:gd name="connsiteY15" fmla="*/ 683385 h 845476"/>
                <a:gd name="connsiteX16" fmla="*/ 4491135 w 4887120"/>
                <a:gd name="connsiteY16" fmla="*/ 663180 h 845476"/>
                <a:gd name="connsiteX17" fmla="*/ 4669906 w 4887120"/>
                <a:gd name="connsiteY17" fmla="*/ 638036 h 845476"/>
                <a:gd name="connsiteX18" fmla="*/ 4836186 w 4887120"/>
                <a:gd name="connsiteY18" fmla="*/ 608402 h 845476"/>
                <a:gd name="connsiteX19" fmla="*/ 4887120 w 4887120"/>
                <a:gd name="connsiteY19" fmla="*/ 597361 h 845476"/>
                <a:gd name="connsiteX20" fmla="*/ 4887120 w 4887120"/>
                <a:gd name="connsiteY20" fmla="*/ 782168 h 845476"/>
                <a:gd name="connsiteX21" fmla="*/ 4884588 w 4887120"/>
                <a:gd name="connsiteY21" fmla="*/ 782616 h 845476"/>
                <a:gd name="connsiteX22" fmla="*/ 4722210 w 4887120"/>
                <a:gd name="connsiteY22" fmla="*/ 805964 h 845476"/>
                <a:gd name="connsiteX23" fmla="*/ 4546562 w 4887120"/>
                <a:gd name="connsiteY23" fmla="*/ 824373 h 845476"/>
                <a:gd name="connsiteX24" fmla="*/ 4357642 w 4887120"/>
                <a:gd name="connsiteY24" fmla="*/ 837843 h 845476"/>
                <a:gd name="connsiteX25" fmla="*/ 4157794 w 4887120"/>
                <a:gd name="connsiteY25" fmla="*/ 845027 h 845476"/>
                <a:gd name="connsiteX26" fmla="*/ 3943893 w 4887120"/>
                <a:gd name="connsiteY26" fmla="*/ 845476 h 845476"/>
                <a:gd name="connsiteX27" fmla="*/ 3715940 w 4887120"/>
                <a:gd name="connsiteY27" fmla="*/ 839190 h 845476"/>
                <a:gd name="connsiteX28" fmla="*/ 3475497 w 4887120"/>
                <a:gd name="connsiteY28" fmla="*/ 824822 h 845476"/>
                <a:gd name="connsiteX29" fmla="*/ 3220221 w 4887120"/>
                <a:gd name="connsiteY29" fmla="*/ 802821 h 845476"/>
                <a:gd name="connsiteX30" fmla="*/ 2950113 w 4887120"/>
                <a:gd name="connsiteY30" fmla="*/ 771390 h 845476"/>
                <a:gd name="connsiteX31" fmla="*/ 2665953 w 4887120"/>
                <a:gd name="connsiteY31" fmla="*/ 730531 h 845476"/>
                <a:gd name="connsiteX32" fmla="*/ 2366960 w 4887120"/>
                <a:gd name="connsiteY32" fmla="*/ 679793 h 845476"/>
                <a:gd name="connsiteX33" fmla="*/ 2052354 w 4887120"/>
                <a:gd name="connsiteY33" fmla="*/ 618729 h 845476"/>
                <a:gd name="connsiteX34" fmla="*/ 1720574 w 4887120"/>
                <a:gd name="connsiteY34" fmla="*/ 545541 h 845476"/>
                <a:gd name="connsiteX35" fmla="*/ 1374742 w 4887120"/>
                <a:gd name="connsiteY35" fmla="*/ 460679 h 845476"/>
                <a:gd name="connsiteX36" fmla="*/ 1010174 w 4887120"/>
                <a:gd name="connsiteY36" fmla="*/ 363245 h 845476"/>
                <a:gd name="connsiteX37" fmla="*/ 629993 w 4887120"/>
                <a:gd name="connsiteY37" fmla="*/ 253239 h 845476"/>
                <a:gd name="connsiteX38" fmla="*/ 233417 w 4887120"/>
                <a:gd name="connsiteY38" fmla="*/ 129314 h 845476"/>
                <a:gd name="connsiteX39" fmla="*/ 26543 w 4887120"/>
                <a:gd name="connsiteY39" fmla="*/ 61065 h 845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887120" h="845476">
                  <a:moveTo>
                    <a:pt x="0" y="0"/>
                  </a:moveTo>
                  <a:lnTo>
                    <a:pt x="202191" y="66004"/>
                  </a:lnTo>
                  <a:lnTo>
                    <a:pt x="590960" y="184092"/>
                  </a:lnTo>
                  <a:lnTo>
                    <a:pt x="964896" y="288710"/>
                  </a:lnTo>
                  <a:lnTo>
                    <a:pt x="1322438" y="380756"/>
                  </a:lnTo>
                  <a:lnTo>
                    <a:pt x="1665147" y="458883"/>
                  </a:lnTo>
                  <a:lnTo>
                    <a:pt x="1992244" y="525336"/>
                  </a:lnTo>
                  <a:lnTo>
                    <a:pt x="2305288" y="580563"/>
                  </a:lnTo>
                  <a:lnTo>
                    <a:pt x="2602719" y="625015"/>
                  </a:lnTo>
                  <a:lnTo>
                    <a:pt x="2886099" y="658690"/>
                  </a:lnTo>
                  <a:lnTo>
                    <a:pt x="3154646" y="683385"/>
                  </a:lnTo>
                  <a:lnTo>
                    <a:pt x="3409922" y="698652"/>
                  </a:lnTo>
                  <a:lnTo>
                    <a:pt x="3652707" y="705836"/>
                  </a:lnTo>
                  <a:lnTo>
                    <a:pt x="3880659" y="705387"/>
                  </a:lnTo>
                  <a:lnTo>
                    <a:pt x="4096902" y="697305"/>
                  </a:lnTo>
                  <a:lnTo>
                    <a:pt x="4300654" y="683385"/>
                  </a:lnTo>
                  <a:lnTo>
                    <a:pt x="4491135" y="663180"/>
                  </a:lnTo>
                  <a:lnTo>
                    <a:pt x="4669906" y="638036"/>
                  </a:lnTo>
                  <a:lnTo>
                    <a:pt x="4836186" y="608402"/>
                  </a:lnTo>
                  <a:lnTo>
                    <a:pt x="4887120" y="597361"/>
                  </a:lnTo>
                  <a:lnTo>
                    <a:pt x="4887120" y="782168"/>
                  </a:lnTo>
                  <a:lnTo>
                    <a:pt x="4884588" y="782616"/>
                  </a:lnTo>
                  <a:lnTo>
                    <a:pt x="4722210" y="805964"/>
                  </a:lnTo>
                  <a:lnTo>
                    <a:pt x="4546562" y="824373"/>
                  </a:lnTo>
                  <a:lnTo>
                    <a:pt x="4357642" y="837843"/>
                  </a:lnTo>
                  <a:lnTo>
                    <a:pt x="4157794" y="845027"/>
                  </a:lnTo>
                  <a:lnTo>
                    <a:pt x="3943893" y="845476"/>
                  </a:lnTo>
                  <a:lnTo>
                    <a:pt x="3715940" y="839190"/>
                  </a:lnTo>
                  <a:lnTo>
                    <a:pt x="3475497" y="824822"/>
                  </a:lnTo>
                  <a:lnTo>
                    <a:pt x="3220221" y="802821"/>
                  </a:lnTo>
                  <a:lnTo>
                    <a:pt x="2950113" y="771390"/>
                  </a:lnTo>
                  <a:lnTo>
                    <a:pt x="2665953" y="730531"/>
                  </a:lnTo>
                  <a:lnTo>
                    <a:pt x="2366960" y="679793"/>
                  </a:lnTo>
                  <a:lnTo>
                    <a:pt x="2052354" y="618729"/>
                  </a:lnTo>
                  <a:lnTo>
                    <a:pt x="1720574" y="545541"/>
                  </a:lnTo>
                  <a:lnTo>
                    <a:pt x="1374742" y="460679"/>
                  </a:lnTo>
                  <a:lnTo>
                    <a:pt x="1010174" y="363245"/>
                  </a:lnTo>
                  <a:lnTo>
                    <a:pt x="629993" y="253239"/>
                  </a:lnTo>
                  <a:lnTo>
                    <a:pt x="233417" y="129314"/>
                  </a:lnTo>
                  <a:lnTo>
                    <a:pt x="26543" y="61065"/>
                  </a:lnTo>
                  <a:close/>
                </a:path>
              </a:pathLst>
            </a:custGeom>
            <a:solidFill>
              <a:srgbClr val="CD0D22"/>
            </a:solidFill>
            <a:ln>
              <a:noFill/>
            </a:ln>
            <a:extLst/>
          </p:spPr>
          <p:txBody>
            <a:bodyPr vert="horz" wrap="square" lIns="91440" tIns="45720" rIns="91440" bIns="45720" numCol="1" anchor="t" anchorCtr="0" compatLnSpc="1">
              <a:prstTxWarp prst="textNoShape">
                <a:avLst/>
              </a:prstTxWarp>
              <a:noAutofit/>
            </a:bodyPr>
            <a:lstStyle/>
            <a:p>
              <a:pPr fontAlgn="auto">
                <a:spcBef>
                  <a:spcPts val="0"/>
                </a:spcBef>
                <a:spcAft>
                  <a:spcPts val="0"/>
                </a:spcAft>
              </a:pPr>
              <a:endParaRPr lang="en-US">
                <a:solidFill>
                  <a:prstClr val="black"/>
                </a:solidFill>
                <a:latin typeface="Calibri" panose="020F0502020204030204"/>
              </a:endParaRPr>
            </a:p>
          </p:txBody>
        </p:sp>
      </p:grpSp>
      <p:sp>
        <p:nvSpPr>
          <p:cNvPr id="2" name="Title 1"/>
          <p:cNvSpPr>
            <a:spLocks noGrp="1"/>
          </p:cNvSpPr>
          <p:nvPr userDrawn="1">
            <p:ph type="title"/>
          </p:nvPr>
        </p:nvSpPr>
        <p:spPr>
          <a:xfrm>
            <a:off x="628650" y="0"/>
            <a:ext cx="7886700" cy="1325563"/>
          </a:xfrm>
        </p:spPr>
        <p:txBody>
          <a:bodyPr/>
          <a:lstStyle>
            <a:lvl1pPr>
              <a:defRPr b="1">
                <a:solidFill>
                  <a:srgbClr val="1C1F1C"/>
                </a:solidFill>
                <a:latin typeface="+mn-lt"/>
              </a:defRPr>
            </a:lvl1pPr>
          </a:lstStyle>
          <a:p>
            <a:r>
              <a:rPr lang="en-US" smtClean="0"/>
              <a:t>Click to edit Master title style</a:t>
            </a:r>
            <a:endParaRPr lang="en-US" dirty="0"/>
          </a:p>
        </p:txBody>
      </p:sp>
      <p:sp>
        <p:nvSpPr>
          <p:cNvPr id="3" name="Content Placeholder 2"/>
          <p:cNvSpPr>
            <a:spLocks noGrp="1"/>
          </p:cNvSpPr>
          <p:nvPr userDrawn="1">
            <p:ph idx="1"/>
          </p:nvPr>
        </p:nvSpPr>
        <p:spPr>
          <a:xfrm>
            <a:off x="628650" y="1825625"/>
            <a:ext cx="7886700" cy="4351338"/>
          </a:xfrm>
        </p:spPr>
        <p:txBody>
          <a:bodyPr/>
          <a:lstStyle>
            <a:lvl1pPr>
              <a:defRPr>
                <a:solidFill>
                  <a:srgbClr val="1C1F1C"/>
                </a:solidFill>
              </a:defRPr>
            </a:lvl1pPr>
            <a:lvl2pPr>
              <a:defRPr>
                <a:solidFill>
                  <a:srgbClr val="1C1F1C"/>
                </a:solidFill>
              </a:defRPr>
            </a:lvl2pPr>
            <a:lvl3pPr>
              <a:defRPr>
                <a:solidFill>
                  <a:srgbClr val="1C1F1C"/>
                </a:solidFill>
              </a:defRPr>
            </a:lvl3pPr>
            <a:lvl4pPr>
              <a:defRPr>
                <a:solidFill>
                  <a:srgbClr val="1C1F1C"/>
                </a:solidFill>
              </a:defRPr>
            </a:lvl4pPr>
            <a:lvl5pPr>
              <a:defRPr>
                <a:solidFill>
                  <a:srgbClr val="1C1F1C"/>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userDrawn="1">
            <p:ph type="ftr" sz="quarter" idx="11"/>
          </p:nvPr>
        </p:nvSpPr>
        <p:spPr>
          <a:xfrm>
            <a:off x="628650" y="6356350"/>
            <a:ext cx="3086100" cy="365125"/>
          </a:xfrm>
        </p:spPr>
        <p:txBody>
          <a:bodyPr/>
          <a:lstStyle>
            <a:lvl1pPr algn="l">
              <a:defRPr>
                <a:solidFill>
                  <a:schemeClr val="bg1"/>
                </a:solidFill>
              </a:defRPr>
            </a:lvl1pPr>
          </a:lstStyle>
          <a:p>
            <a:r>
              <a:rPr lang="en-US">
                <a:solidFill>
                  <a:prstClr val="white"/>
                </a:solidFill>
              </a:rPr>
              <a:t>Your Footer Here</a:t>
            </a:r>
            <a:endParaRPr lang="en-US" dirty="0">
              <a:solidFill>
                <a:prstClr val="white"/>
              </a:solidFill>
            </a:endParaRPr>
          </a:p>
        </p:txBody>
      </p:sp>
      <p:sp>
        <p:nvSpPr>
          <p:cNvPr id="6" name="Slide Number Placeholder 5"/>
          <p:cNvSpPr>
            <a:spLocks noGrp="1"/>
          </p:cNvSpPr>
          <p:nvPr userDrawn="1">
            <p:ph type="sldNum" sz="quarter" idx="12"/>
          </p:nvPr>
        </p:nvSpPr>
        <p:spPr>
          <a:xfrm>
            <a:off x="4039852" y="6356350"/>
            <a:ext cx="1064296" cy="365125"/>
          </a:xfrm>
        </p:spPr>
        <p:txBody>
          <a:bodyPr/>
          <a:lstStyle>
            <a:lvl1pPr algn="ctr">
              <a:defRPr>
                <a:solidFill>
                  <a:schemeClr val="bg1"/>
                </a:solidFill>
              </a:defRPr>
            </a:lvl1pPr>
          </a:lstStyle>
          <a:p>
            <a:fld id="{ACC9C451-86A5-4877-BC2B-56C7505A3B3C}"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4969204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en-US" sz="2000" dirty="0">
                <a:solidFill>
                  <a:prstClr val="white">
                    <a:lumMod val="50000"/>
                  </a:prstClr>
                </a:solidFill>
              </a:rPr>
              <a:t>www.</a:t>
            </a:r>
            <a:r>
              <a:rPr lang="en-US" sz="2800" dirty="0">
                <a:solidFill>
                  <a:srgbClr val="A5CD00"/>
                </a:solidFill>
              </a:rPr>
              <a:t>PresentationGo</a:t>
            </a:r>
            <a:r>
              <a:rPr lang="en-US" sz="2000" dirty="0">
                <a:solidFill>
                  <a:prstClr val="white">
                    <a:lumMod val="50000"/>
                  </a:prstClr>
                </a:solidFill>
              </a:rPr>
              <a:t>.com</a:t>
            </a:r>
            <a:endParaRPr lang="en-US" sz="2800" dirty="0">
              <a:solidFill>
                <a:prstClr val="white">
                  <a:lumMod val="50000"/>
                </a:prstClr>
              </a:solidFill>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2" name="TextBox 1"/>
          <p:cNvSpPr txBox="1"/>
          <p:nvPr userDrawn="1"/>
        </p:nvSpPr>
        <p:spPr>
          <a:xfrm>
            <a:off x="2747213" y="6121399"/>
            <a:ext cx="3649590" cy="369332"/>
          </a:xfrm>
          <a:prstGeom prst="rect">
            <a:avLst/>
          </a:prstGeom>
          <a:noFill/>
        </p:spPr>
        <p:txBody>
          <a:bodyPr wrap="none" rtlCol="0" anchor="ctr">
            <a:spAutoFit/>
          </a:bodyPr>
          <a:lstStyle/>
          <a:p>
            <a:pPr algn="ctr" fontAlgn="auto">
              <a:spcBef>
                <a:spcPts val="0"/>
              </a:spcBef>
              <a:spcAft>
                <a:spcPts val="0"/>
              </a:spcAft>
            </a:pPr>
            <a:r>
              <a:rPr lang="en-US" dirty="0">
                <a:solidFill>
                  <a:srgbClr val="A5CD00"/>
                </a:solidFill>
                <a:latin typeface="Calibri" panose="020F0502020204030204"/>
              </a:rPr>
              <a:t>The </a:t>
            </a:r>
            <a:r>
              <a:rPr lang="en-US">
                <a:solidFill>
                  <a:srgbClr val="A5CD00"/>
                </a:solidFill>
                <a:latin typeface="Calibri" panose="020F0502020204030204"/>
              </a:rPr>
              <a:t>free PowerPoint template </a:t>
            </a:r>
            <a:r>
              <a:rPr lang="en-US" dirty="0">
                <a:solidFill>
                  <a:srgbClr val="A5CD00"/>
                </a:solidFill>
                <a:latin typeface="Calibri" panose="020F0502020204030204"/>
              </a:rPr>
              <a:t>library</a:t>
            </a: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fontAlgn="auto">
              <a:spcBef>
                <a:spcPts val="0"/>
              </a:spcBef>
              <a:spcAft>
                <a:spcPts val="0"/>
              </a:spcAft>
            </a:pPr>
            <a:r>
              <a:rPr lang="en-US">
                <a:solidFill>
                  <a:prstClr val="white"/>
                </a:solidFill>
                <a:latin typeface="Calibri" panose="020F0502020204030204"/>
              </a:rPr>
              <a:t>Designed with         by</a:t>
            </a:r>
            <a:endParaRPr lang="en-US" dirty="0">
              <a:solidFill>
                <a:prstClr val="white"/>
              </a:solidFill>
              <a:latin typeface="Calibri" panose="020F0502020204030204"/>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en-US" sz="1350">
              <a:solidFill>
                <a:prstClr val="white"/>
              </a:solidFill>
            </a:endParaRPr>
          </a:p>
        </p:txBody>
      </p:sp>
    </p:spTree>
    <p:extLst>
      <p:ext uri="{BB962C8B-B14F-4D97-AF65-F5344CB8AC3E}">
        <p14:creationId xmlns:p14="http://schemas.microsoft.com/office/powerpoint/2010/main" val="439867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atin typeface="Arial Narrow" pitchFamily="34" charset="0"/>
              </a:defRPr>
            </a:lvl1pPr>
          </a:lstStyle>
          <a:p>
            <a:r>
              <a:rPr lang="en-US" dirty="0"/>
              <a:t>Click to edit Master title style</a:t>
            </a:r>
            <a:endParaRPr lang="en-CA" dirty="0"/>
          </a:p>
        </p:txBody>
      </p:sp>
      <p:sp>
        <p:nvSpPr>
          <p:cNvPr id="3" name="Content Placeholder 2"/>
          <p:cNvSpPr>
            <a:spLocks noGrp="1"/>
          </p:cNvSpPr>
          <p:nvPr>
            <p:ph idx="1"/>
          </p:nvPr>
        </p:nvSpPr>
        <p:spPr>
          <a:xfrm>
            <a:off x="457200" y="1828800"/>
            <a:ext cx="8229600" cy="4297363"/>
          </a:xfrm>
        </p:spPr>
        <p:txBody>
          <a:bodyPr/>
          <a:lstStyle>
            <a:lvl1pPr>
              <a:defRPr sz="2000">
                <a:latin typeface="Arial Narrow" pitchFamily="34" charset="0"/>
              </a:defRPr>
            </a:lvl1pPr>
            <a:lvl2pPr>
              <a:defRPr sz="2000">
                <a:latin typeface="Arial Narrow" pitchFamily="34" charset="0"/>
              </a:defRPr>
            </a:lvl2pPr>
            <a:lvl3pPr>
              <a:defRPr sz="2000">
                <a:latin typeface="Arial Narrow" pitchFamily="34" charset="0"/>
              </a:defRPr>
            </a:lvl3pPr>
            <a:lvl4pPr>
              <a:defRPr sz="2000">
                <a:latin typeface="Arial Narrow" pitchFamily="34" charset="0"/>
              </a:defRPr>
            </a:lvl4pPr>
            <a:lvl5pPr>
              <a:defRPr sz="2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6" name="Slide Number Placeholder 5"/>
          <p:cNvSpPr>
            <a:spLocks noGrp="1"/>
          </p:cNvSpPr>
          <p:nvPr>
            <p:ph type="sldNum" sz="quarter" idx="12"/>
          </p:nvPr>
        </p:nvSpPr>
        <p:spPr>
          <a:xfrm>
            <a:off x="2590800" y="6305550"/>
            <a:ext cx="6096000" cy="476250"/>
          </a:xfrm>
          <a:prstGeom prst="rect">
            <a:avLst/>
          </a:prstGeom>
        </p:spPr>
        <p:txBody>
          <a:bodyPr/>
          <a:lstStyle>
            <a:lvl1pPr>
              <a:defRPr>
                <a:solidFill>
                  <a:schemeClr val="bg2"/>
                </a:solidFill>
              </a:defRPr>
            </a:lvl1pPr>
          </a:lstStyle>
          <a:p>
            <a:r>
              <a:rPr lang="en-US" dirty="0"/>
              <a:t>iwalfish@passyourcpa.ca (what’s App - +1 416 888 7173)</a:t>
            </a:r>
          </a:p>
          <a:p>
            <a:r>
              <a:rPr lang="en-US" dirty="0"/>
              <a:t>mjlevi@passyourcpa.ca (What’s App - +1 416 560 3797)</a:t>
            </a:r>
            <a:endParaRPr lang="en-CA" dirty="0"/>
          </a:p>
        </p:txBody>
      </p:sp>
    </p:spTree>
    <p:extLst>
      <p:ext uri="{BB962C8B-B14F-4D97-AF65-F5344CB8AC3E}">
        <p14:creationId xmlns:p14="http://schemas.microsoft.com/office/powerpoint/2010/main" val="2416460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2514600" y="6305550"/>
            <a:ext cx="6172200" cy="476250"/>
          </a:xfrm>
          <a:prstGeom prst="rect">
            <a:avLst/>
          </a:prstGeom>
        </p:spPr>
        <p:txBody>
          <a:bodyPr/>
          <a:lstStyle>
            <a:lvl1pPr>
              <a:defRPr/>
            </a:lvl1pPr>
          </a:lstStyle>
          <a:p>
            <a:r>
              <a:rPr lang="en-US" dirty="0"/>
              <a:t>iwalfish@passyourcpa.ca (what’s App - +1 416 888 7173)</a:t>
            </a:r>
          </a:p>
          <a:p>
            <a:r>
              <a:rPr lang="en-US" dirty="0"/>
              <a:t>mjlevi@passyourcpa.ca (What’s App - +1 416 560 3797)</a:t>
            </a:r>
            <a:endParaRPr lang="en-CA" dirty="0"/>
          </a:p>
        </p:txBody>
      </p:sp>
      <p:sp>
        <p:nvSpPr>
          <p:cNvPr id="8" name="Rectangle 7"/>
          <p:cNvSpPr/>
          <p:nvPr userDrawn="1"/>
        </p:nvSpPr>
        <p:spPr>
          <a:xfrm>
            <a:off x="228600" y="482600"/>
            <a:ext cx="8686800" cy="142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9" name="Picture 6" descr="Untitled-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6387" y="482600"/>
            <a:ext cx="8532813" cy="20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446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CA"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7" name="Slide Number Placeholder 6"/>
          <p:cNvSpPr>
            <a:spLocks noGrp="1"/>
          </p:cNvSpPr>
          <p:nvPr>
            <p:ph type="sldNum" sz="quarter" idx="12"/>
          </p:nvPr>
        </p:nvSpPr>
        <p:spPr>
          <a:xfrm>
            <a:off x="2895600" y="6305550"/>
            <a:ext cx="5791200" cy="476250"/>
          </a:xfrm>
          <a:prstGeom prst="rect">
            <a:avLst/>
          </a:prstGeom>
        </p:spPr>
        <p:txBody>
          <a:bodyPr/>
          <a:lstStyle>
            <a:lvl1pPr>
              <a:defRPr/>
            </a:lvl1pPr>
          </a:lstStyle>
          <a:p>
            <a:r>
              <a:rPr lang="en-US" dirty="0"/>
              <a:t>iwalfish@passyourcpa.ca (what’s App - +1 416 888 7173)</a:t>
            </a:r>
          </a:p>
          <a:p>
            <a:r>
              <a:rPr lang="en-US" dirty="0"/>
              <a:t>mjlevi@passyourcpa.ca (What’s App - +1 416 560 3797)</a:t>
            </a:r>
            <a:endParaRPr lang="en-CA" dirty="0"/>
          </a:p>
        </p:txBody>
      </p:sp>
    </p:spTree>
    <p:extLst>
      <p:ext uri="{BB962C8B-B14F-4D97-AF65-F5344CB8AC3E}">
        <p14:creationId xmlns:p14="http://schemas.microsoft.com/office/powerpoint/2010/main" val="266312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844644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6" name="Rectangle 5"/>
          <p:cNvSpPr/>
          <p:nvPr userDrawn="1"/>
        </p:nvSpPr>
        <p:spPr>
          <a:xfrm>
            <a:off x="194882" y="0"/>
            <a:ext cx="8949118" cy="1752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441528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143000" y="6245225"/>
            <a:ext cx="1447800" cy="476250"/>
          </a:xfrm>
          <a:prstGeom prst="rect">
            <a:avLst/>
          </a:prstGeom>
        </p:spPr>
        <p:txBody>
          <a:bodyPr/>
          <a:lstStyle>
            <a:lvl1pPr>
              <a:defRPr/>
            </a:lvl1pPr>
          </a:lstStyle>
          <a:p>
            <a:endParaRPr lang="en-CA"/>
          </a:p>
        </p:txBody>
      </p:sp>
      <p:sp>
        <p:nvSpPr>
          <p:cNvPr id="4" name="Slide Number Placeholder 3"/>
          <p:cNvSpPr>
            <a:spLocks noGrp="1"/>
          </p:cNvSpPr>
          <p:nvPr>
            <p:ph type="sldNum" sz="quarter" idx="12"/>
          </p:nvPr>
        </p:nvSpPr>
        <p:spPr>
          <a:xfrm>
            <a:off x="2743200" y="6305550"/>
            <a:ext cx="5943600" cy="476250"/>
          </a:xfrm>
          <a:prstGeom prst="rect">
            <a:avLst/>
          </a:prstGeom>
        </p:spPr>
        <p:txBody>
          <a:bodyPr/>
          <a:lstStyle>
            <a:lvl1pPr>
              <a:defRPr/>
            </a:lvl1pPr>
          </a:lstStyle>
          <a:p>
            <a:r>
              <a:rPr lang="en-US" dirty="0"/>
              <a:t>iwalfish@passyourcpa.ca (what’s App - +1 416 888 7173)</a:t>
            </a:r>
          </a:p>
          <a:p>
            <a:r>
              <a:rPr lang="en-US" dirty="0"/>
              <a:t>mjlevi@passyourcpa.ca (What’s App - +1 416 560 3797)</a:t>
            </a:r>
            <a:endParaRPr lang="en-CA" dirty="0"/>
          </a:p>
          <a:p>
            <a:endParaRPr lang="en-CA" dirty="0"/>
          </a:p>
        </p:txBody>
      </p:sp>
    </p:spTree>
    <p:extLst>
      <p:ext uri="{BB962C8B-B14F-4D97-AF65-F5344CB8AC3E}">
        <p14:creationId xmlns:p14="http://schemas.microsoft.com/office/powerpoint/2010/main" val="3754881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1143000" y="6245225"/>
            <a:ext cx="1447800" cy="476250"/>
          </a:xfrm>
          <a:prstGeom prst="rect">
            <a:avLst/>
          </a:prstGeom>
        </p:spPr>
        <p:txBody>
          <a:bodyPr/>
          <a:lstStyle>
            <a:lvl1pPr>
              <a:defRPr/>
            </a:lvl1pPr>
          </a:lstStyle>
          <a:p>
            <a:endParaRPr lang="en-CA"/>
          </a:p>
        </p:txBody>
      </p:sp>
      <p:sp>
        <p:nvSpPr>
          <p:cNvPr id="6" name="Footer Placeholder 5"/>
          <p:cNvSpPr>
            <a:spLocks noGrp="1"/>
          </p:cNvSpPr>
          <p:nvPr>
            <p:ph type="ftr" sz="quarter" idx="11"/>
          </p:nvPr>
        </p:nvSpPr>
        <p:spPr>
          <a:xfrm>
            <a:off x="2286000" y="6248400"/>
            <a:ext cx="2895600" cy="476250"/>
          </a:xfrm>
          <a:prstGeom prst="rect">
            <a:avLst/>
          </a:prstGeom>
        </p:spPr>
        <p:txBody>
          <a:bodyPr/>
          <a:lstStyle>
            <a:lvl1pPr>
              <a:defRPr/>
            </a:lvl1pPr>
          </a:lstStyle>
          <a:p>
            <a:r>
              <a:rPr lang="en-CA"/>
              <a:t>Case Writing Techniques</a:t>
            </a:r>
          </a:p>
        </p:txBody>
      </p:sp>
      <p:sp>
        <p:nvSpPr>
          <p:cNvPr id="7" name="Slide Number Placeholder 6"/>
          <p:cNvSpPr>
            <a:spLocks noGrp="1"/>
          </p:cNvSpPr>
          <p:nvPr>
            <p:ph type="sldNum" sz="quarter" idx="12"/>
          </p:nvPr>
        </p:nvSpPr>
        <p:spPr>
          <a:xfrm>
            <a:off x="5257800" y="6305550"/>
            <a:ext cx="3429000" cy="476250"/>
          </a:xfrm>
          <a:prstGeom prst="rect">
            <a:avLst/>
          </a:prstGeom>
        </p:spPr>
        <p:txBody>
          <a:bodyPr/>
          <a:lstStyle>
            <a:lvl1pPr>
              <a:defRPr/>
            </a:lvl1pPr>
          </a:lstStyle>
          <a:p>
            <a:fld id="{08075930-A318-488D-AF78-79CBA541EB37}" type="slidenum">
              <a:rPr lang="en-CA"/>
              <a:pPr/>
              <a:t>‹#›</a:t>
            </a:fld>
            <a:endParaRPr lang="en-CA"/>
          </a:p>
        </p:txBody>
      </p:sp>
    </p:spTree>
    <p:extLst>
      <p:ext uri="{BB962C8B-B14F-4D97-AF65-F5344CB8AC3E}">
        <p14:creationId xmlns:p14="http://schemas.microsoft.com/office/powerpoint/2010/main" val="2225902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1143000" y="6245225"/>
            <a:ext cx="1447800" cy="476250"/>
          </a:xfrm>
          <a:prstGeom prst="rect">
            <a:avLst/>
          </a:prstGeom>
        </p:spPr>
        <p:txBody>
          <a:bodyPr/>
          <a:lstStyle>
            <a:lvl1pPr>
              <a:defRPr/>
            </a:lvl1pPr>
          </a:lstStyle>
          <a:p>
            <a:endParaRPr lang="en-CA"/>
          </a:p>
        </p:txBody>
      </p:sp>
      <p:sp>
        <p:nvSpPr>
          <p:cNvPr id="6" name="Footer Placeholder 5"/>
          <p:cNvSpPr>
            <a:spLocks noGrp="1"/>
          </p:cNvSpPr>
          <p:nvPr>
            <p:ph type="ftr" sz="quarter" idx="11"/>
          </p:nvPr>
        </p:nvSpPr>
        <p:spPr>
          <a:xfrm>
            <a:off x="2286000" y="6248400"/>
            <a:ext cx="2895600" cy="476250"/>
          </a:xfrm>
          <a:prstGeom prst="rect">
            <a:avLst/>
          </a:prstGeom>
        </p:spPr>
        <p:txBody>
          <a:bodyPr/>
          <a:lstStyle>
            <a:lvl1pPr>
              <a:defRPr/>
            </a:lvl1pPr>
          </a:lstStyle>
          <a:p>
            <a:r>
              <a:rPr lang="en-CA" dirty="0"/>
              <a:t>Study Plan</a:t>
            </a:r>
          </a:p>
        </p:txBody>
      </p:sp>
      <p:sp>
        <p:nvSpPr>
          <p:cNvPr id="7" name="Slide Number Placeholder 6"/>
          <p:cNvSpPr>
            <a:spLocks noGrp="1"/>
          </p:cNvSpPr>
          <p:nvPr>
            <p:ph type="sldNum" sz="quarter" idx="12"/>
          </p:nvPr>
        </p:nvSpPr>
        <p:spPr>
          <a:xfrm>
            <a:off x="5257800" y="6305550"/>
            <a:ext cx="3429000" cy="476250"/>
          </a:xfrm>
          <a:prstGeom prst="rect">
            <a:avLst/>
          </a:prstGeom>
        </p:spPr>
        <p:txBody>
          <a:bodyPr/>
          <a:lstStyle>
            <a:lvl1pPr>
              <a:defRPr/>
            </a:lvl1pPr>
          </a:lstStyle>
          <a:p>
            <a:fld id="{8D01420F-C3B2-49DB-B723-2BBB16245BB2}" type="slidenum">
              <a:rPr lang="en-CA"/>
              <a:pPr/>
              <a:t>‹#›</a:t>
            </a:fld>
            <a:endParaRPr lang="en-CA"/>
          </a:p>
        </p:txBody>
      </p:sp>
    </p:spTree>
    <p:extLst>
      <p:ext uri="{BB962C8B-B14F-4D97-AF65-F5344CB8AC3E}">
        <p14:creationId xmlns:p14="http://schemas.microsoft.com/office/powerpoint/2010/main" val="2379152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16.xml"/><Relationship Id="rId4" Type="http://schemas.openxmlformats.org/officeDocument/2006/relationships/image" Target="../media/image6.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hyperlink" Target="http://www.presentationgo.com/" TargetMode="External"/><Relationship Id="rId5" Type="http://schemas.openxmlformats.org/officeDocument/2006/relationships/image" Target="../media/image6.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p>
        </p:txBody>
      </p:sp>
      <p:pic>
        <p:nvPicPr>
          <p:cNvPr id="27" name="Picture 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6" name="Rectangle 2"/>
          <p:cNvSpPr>
            <a:spLocks noGrp="1" noChangeArrowheads="1"/>
          </p:cNvSpPr>
          <p:nvPr>
            <p:ph type="title"/>
          </p:nvPr>
        </p:nvSpPr>
        <p:spPr bwMode="auto">
          <a:xfrm>
            <a:off x="457200" y="2667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dirty="0"/>
              <a:t>Click to edit Master title style</a:t>
            </a:r>
          </a:p>
        </p:txBody>
      </p:sp>
      <p:sp>
        <p:nvSpPr>
          <p:cNvPr id="29" name="Rectangle 4"/>
          <p:cNvSpPr txBox="1">
            <a:spLocks noChangeArrowheads="1"/>
          </p:cNvSpPr>
          <p:nvPr/>
        </p:nvSpPr>
        <p:spPr bwMode="auto">
          <a:xfrm>
            <a:off x="304800" y="61722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CA"/>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CA" sz="2400" dirty="0">
                <a:solidFill>
                  <a:schemeClr val="bg1">
                    <a:lumMod val="65000"/>
                  </a:schemeClr>
                </a:solidFill>
                <a:latin typeface="Arial Narrow" pitchFamily="34" charset="0"/>
              </a:rPr>
              <a:t>PASS |</a:t>
            </a:r>
          </a:p>
        </p:txBody>
      </p:sp>
      <p:pic>
        <p:nvPicPr>
          <p:cNvPr id="33" name="Picture 6" descr="Untitled-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57200" y="1625600"/>
            <a:ext cx="8532813" cy="203200"/>
          </a:xfrm>
          <a:prstGeom prst="rect">
            <a:avLst/>
          </a:prstGeom>
          <a:noFill/>
          <a:extLst>
            <a:ext uri="{909E8E84-426E-40DD-AFC4-6F175D3DCCD1}">
              <a14:hiddenFill xmlns:a14="http://schemas.microsoft.com/office/drawing/2010/main">
                <a:solidFill>
                  <a:srgbClr val="FFFFFF"/>
                </a:solidFill>
              </a14:hiddenFill>
            </a:ext>
          </a:extLst>
        </p:spPr>
      </p:pic>
      <p:sp>
        <p:nvSpPr>
          <p:cNvPr id="34" name="Rectangle 4"/>
          <p:cNvSpPr txBox="1">
            <a:spLocks noChangeArrowheads="1"/>
          </p:cNvSpPr>
          <p:nvPr userDrawn="1"/>
        </p:nvSpPr>
        <p:spPr bwMode="auto">
          <a:xfrm>
            <a:off x="1143000" y="6248400"/>
            <a:ext cx="7315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CA"/>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000" dirty="0"/>
              <a:t>		</a:t>
            </a:r>
            <a:r>
              <a:rPr lang="en-US" sz="1000" b="0" i="1" dirty="0">
                <a:solidFill>
                  <a:srgbClr val="002060"/>
                </a:solidFill>
              </a:rPr>
              <a:t>iwalfish@passyourcpa.ca   (</a:t>
            </a:r>
            <a:r>
              <a:rPr lang="en-US" sz="1000" b="0" i="1" dirty="0" err="1">
                <a:solidFill>
                  <a:srgbClr val="002060"/>
                </a:solidFill>
              </a:rPr>
              <a:t>whatsApp</a:t>
            </a:r>
            <a:r>
              <a:rPr lang="en-US" sz="1000" b="0" i="1" dirty="0">
                <a:solidFill>
                  <a:srgbClr val="002060"/>
                </a:solidFill>
              </a:rPr>
              <a:t>  +1 416 888 7173)   </a:t>
            </a:r>
          </a:p>
          <a:p>
            <a:r>
              <a:rPr lang="en-US" sz="1000" b="0" i="1" dirty="0">
                <a:solidFill>
                  <a:srgbClr val="002060"/>
                </a:solidFill>
              </a:rPr>
              <a:t>		mjlevi@passyourcpa.ca   (</a:t>
            </a:r>
            <a:r>
              <a:rPr lang="en-US" sz="1000" b="0" i="1" dirty="0" err="1">
                <a:solidFill>
                  <a:srgbClr val="002060"/>
                </a:solidFill>
              </a:rPr>
              <a:t>whatsApp</a:t>
            </a:r>
            <a:r>
              <a:rPr lang="en-US" sz="1000" b="0" i="1" dirty="0">
                <a:solidFill>
                  <a:srgbClr val="002060"/>
                </a:solidFill>
              </a:rPr>
              <a:t> </a:t>
            </a:r>
            <a:r>
              <a:rPr lang="en-US" sz="1000" b="0" i="1" baseline="0" dirty="0">
                <a:solidFill>
                  <a:srgbClr val="002060"/>
                </a:solidFill>
              </a:rPr>
              <a:t> </a:t>
            </a:r>
            <a:r>
              <a:rPr lang="en-US" sz="1000" b="0" i="1" dirty="0">
                <a:solidFill>
                  <a:srgbClr val="002060"/>
                </a:solidFill>
              </a:rPr>
              <a:t>+1 416 560 3797)</a:t>
            </a:r>
            <a:endParaRPr lang="en-CA" sz="1000" b="0" i="1" dirty="0">
              <a:solidFill>
                <a:srgbClr val="00206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4" r:id="rId14"/>
    <p:sldLayoutId id="2147483665" r:id="rId15"/>
  </p:sldLayoutIdLst>
  <p:hf hdr="0" dt="0"/>
  <p:txStyles>
    <p:titleStyle>
      <a:lvl1pPr algn="r" rtl="0" fontAlgn="base">
        <a:spcBef>
          <a:spcPct val="0"/>
        </a:spcBef>
        <a:spcAft>
          <a:spcPct val="0"/>
        </a:spcAft>
        <a:defRPr sz="4400">
          <a:solidFill>
            <a:schemeClr val="bg1"/>
          </a:solidFill>
          <a:latin typeface="Arial Narrow" pitchFamily="34" charset="0"/>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Font typeface="Wingdings" pitchFamily="2" charset="2"/>
        <a:buChar char="Ø"/>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8" name="Rectangle 7"/>
          <p:cNvSpPr/>
          <p:nvPr userDrawn="1"/>
        </p:nvSpPr>
        <p:spPr>
          <a:xfrm>
            <a:off x="-9526" y="6959602"/>
            <a:ext cx="1293944" cy="219291"/>
          </a:xfrm>
          <a:prstGeom prst="rect">
            <a:avLst/>
          </a:prstGeom>
        </p:spPr>
        <p:txBody>
          <a:bodyPr wrap="none">
            <a:spAutoFit/>
          </a:bodyPr>
          <a:lstStyle/>
          <a:p>
            <a:pPr fontAlgn="auto">
              <a:spcBef>
                <a:spcPts val="0"/>
              </a:spcBef>
              <a:spcAft>
                <a:spcPts val="0"/>
              </a:spcAft>
            </a:pPr>
            <a:r>
              <a:rPr lang="en-US" sz="825" dirty="0">
                <a:solidFill>
                  <a:srgbClr val="555555"/>
                </a:solidFill>
                <a:latin typeface="Open Sans" panose="020B0606030504020204" pitchFamily="34" charset="0"/>
              </a:rPr>
              <a:t>© </a:t>
            </a:r>
            <a:r>
              <a:rPr lang="en-US" sz="825" dirty="0">
                <a:solidFill>
                  <a:srgbClr val="A5CD28"/>
                </a:solidFill>
                <a:latin typeface="Open Sans" panose="020B0606030504020204" pitchFamily="34" charset="0"/>
                <a:hlinkClick r:id="rId3" tooltip="PresentationGo!"/>
              </a:rPr>
              <a:t>presentationgo.com</a:t>
            </a:r>
            <a:endParaRPr lang="en-US" sz="825" dirty="0">
              <a:solidFill>
                <a:prstClr val="black"/>
              </a:solidFill>
              <a:latin typeface="Calibri" panose="020F0502020204030204"/>
            </a:endParaRPr>
          </a:p>
        </p:txBody>
      </p:sp>
      <p:grpSp>
        <p:nvGrpSpPr>
          <p:cNvPr id="9" name="Group 8"/>
          <p:cNvGrpSpPr/>
          <p:nvPr userDrawn="1"/>
        </p:nvGrpSpPr>
        <p:grpSpPr>
          <a:xfrm>
            <a:off x="-1241181" y="-73804"/>
            <a:ext cx="1225058" cy="573672"/>
            <a:chOff x="-2096383" y="21447"/>
            <a:chExt cx="1633411" cy="573672"/>
          </a:xfrm>
        </p:grpSpPr>
        <p:sp>
          <p:nvSpPr>
            <p:cNvPr id="10" name="TextBox 9"/>
            <p:cNvSpPr txBox="1"/>
            <p:nvPr userDrawn="1"/>
          </p:nvSpPr>
          <p:spPr>
            <a:xfrm>
              <a:off x="-2096383" y="21447"/>
              <a:ext cx="427896" cy="207749"/>
            </a:xfrm>
            <a:prstGeom prst="rect">
              <a:avLst/>
            </a:prstGeom>
            <a:noFill/>
          </p:spPr>
          <p:txBody>
            <a:bodyPr wrap="none" rtlCol="0">
              <a:spAutoFit/>
            </a:bodyPr>
            <a:lstStyle/>
            <a:p>
              <a:pPr fontAlgn="auto">
                <a:spcBef>
                  <a:spcPts val="0"/>
                </a:spcBef>
                <a:spcAft>
                  <a:spcPts val="0"/>
                </a:spcAft>
              </a:pPr>
              <a:r>
                <a:rPr lang="en-US" sz="750" dirty="0">
                  <a:solidFill>
                    <a:prstClr val="black"/>
                  </a:solidFill>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09" y="387370"/>
              <a:ext cx="539037" cy="207749"/>
            </a:xfrm>
            <a:prstGeom prst="rect">
              <a:avLst/>
            </a:prstGeom>
            <a:noFill/>
          </p:spPr>
          <p:txBody>
            <a:bodyPr wrap="none" rtlCol="0">
              <a:spAutoFit/>
            </a:bodyPr>
            <a:lstStyle/>
            <a:p>
              <a:pPr fontAlgn="auto">
                <a:spcBef>
                  <a:spcPts val="0"/>
                </a:spcBef>
                <a:spcAft>
                  <a:spcPts val="0"/>
                </a:spcAft>
              </a:pPr>
              <a:r>
                <a:rPr lang="en-US" sz="750" dirty="0">
                  <a:solidFill>
                    <a:prstClr val="black"/>
                  </a:solidFill>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677653488"/>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r>
              <a:rPr lang="en-US">
                <a:solidFill>
                  <a:prstClr val="black">
                    <a:tint val="75000"/>
                  </a:prstClr>
                </a:solidFill>
                <a:latin typeface="Calibri" panose="020F0502020204030204"/>
              </a:rPr>
              <a:t>Your Date Here</a:t>
            </a: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n-US">
                <a:solidFill>
                  <a:prstClr val="black">
                    <a:tint val="75000"/>
                  </a:prstClr>
                </a:solidFill>
                <a:latin typeface="Calibri" panose="020F0502020204030204"/>
              </a:rPr>
              <a:t>Your Footer Here</a:t>
            </a: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ACC9C451-86A5-4877-BC2B-56C7505A3B3C}" type="slidenum">
              <a:rPr lang="en-US" smtClean="0">
                <a:solidFill>
                  <a:prstClr val="black">
                    <a:tint val="75000"/>
                  </a:prstClr>
                </a:solidFill>
                <a:latin typeface="Calibri" panose="020F0502020204030204"/>
              </a:rPr>
              <a:pPr fontAlgn="auto">
                <a:spcBef>
                  <a:spcPts val="0"/>
                </a:spcBef>
                <a:spcAft>
                  <a:spcPts val="0"/>
                </a:spcAft>
              </a:pPr>
              <a:t>‹#›</a:t>
            </a:fld>
            <a:endParaRPr lang="en-US">
              <a:solidFill>
                <a:prstClr val="black">
                  <a:tint val="75000"/>
                </a:prstClr>
              </a:solidFill>
              <a:latin typeface="Calibri" panose="020F0502020204030204"/>
            </a:endParaRPr>
          </a:p>
        </p:txBody>
      </p:sp>
      <p:grpSp>
        <p:nvGrpSpPr>
          <p:cNvPr id="12" name="Group 11"/>
          <p:cNvGrpSpPr/>
          <p:nvPr/>
        </p:nvGrpSpPr>
        <p:grpSpPr>
          <a:xfrm>
            <a:off x="-1654908" y="-73804"/>
            <a:ext cx="1569183" cy="612144"/>
            <a:chOff x="-2096383" y="21447"/>
            <a:chExt cx="1569183" cy="612144"/>
          </a:xfrm>
        </p:grpSpPr>
        <p:sp>
          <p:nvSpPr>
            <p:cNvPr id="13" name="TextBox 12"/>
            <p:cNvSpPr txBox="1"/>
            <p:nvPr userDrawn="1"/>
          </p:nvSpPr>
          <p:spPr>
            <a:xfrm>
              <a:off x="-2096383" y="21447"/>
              <a:ext cx="365806" cy="246221"/>
            </a:xfrm>
            <a:prstGeom prst="rect">
              <a:avLst/>
            </a:prstGeom>
            <a:noFill/>
          </p:spPr>
          <p:txBody>
            <a:bodyPr wrap="none" rtlCol="0">
              <a:spAutoFit/>
            </a:bodyPr>
            <a:lstStyle/>
            <a:p>
              <a:pPr fontAlgn="auto">
                <a:spcBef>
                  <a:spcPts val="0"/>
                </a:spcBef>
                <a:spcAft>
                  <a:spcPts val="0"/>
                </a:spcAft>
              </a:pPr>
              <a:r>
                <a:rPr lang="en-US" sz="1000" dirty="0">
                  <a:solidFill>
                    <a:prstClr val="black"/>
                  </a:solidFill>
                  <a:latin typeface="Open Sans" panose="020B0606030504020204" pitchFamily="34" charset="0"/>
                  <a:ea typeface="Open Sans" panose="020B0606030504020204" pitchFamily="34" charset="0"/>
                  <a:cs typeface="Open Sans" panose="020B0606030504020204" pitchFamily="34" charset="0"/>
                </a:rPr>
                <a:t>By:</a:t>
              </a:r>
            </a:p>
          </p:txBody>
        </p:sp>
        <p:sp>
          <p:nvSpPr>
            <p:cNvPr id="14" name="TextBox 13"/>
            <p:cNvSpPr txBox="1"/>
            <p:nvPr userDrawn="1"/>
          </p:nvSpPr>
          <p:spPr>
            <a:xfrm>
              <a:off x="-1002010" y="387370"/>
              <a:ext cx="474810" cy="246221"/>
            </a:xfrm>
            <a:prstGeom prst="rect">
              <a:avLst/>
            </a:prstGeom>
            <a:noFill/>
          </p:spPr>
          <p:txBody>
            <a:bodyPr wrap="none" rtlCol="0">
              <a:spAutoFit/>
            </a:bodyPr>
            <a:lstStyle/>
            <a:p>
              <a:pPr fontAlgn="auto">
                <a:spcBef>
                  <a:spcPts val="0"/>
                </a:spcBef>
                <a:spcAft>
                  <a:spcPts val="0"/>
                </a:spcAft>
              </a:pPr>
              <a:r>
                <a:rPr lang="en-US" sz="1000" dirty="0">
                  <a:solidFill>
                    <a:prstClr val="black"/>
                  </a:solidFill>
                  <a:latin typeface="Open Sans" panose="020B0606030504020204" pitchFamily="34" charset="0"/>
                  <a:ea typeface="Open Sans" panose="020B0606030504020204" pitchFamily="34" charset="0"/>
                  <a:cs typeface="Open Sans" panose="020B0606030504020204" pitchFamily="34" charset="0"/>
                </a:rPr>
                <a:t>.com</a:t>
              </a:r>
            </a:p>
          </p:txBody>
        </p:sp>
        <p:pic>
          <p:nvPicPr>
            <p:cNvPr id="15" name="Picture 14"/>
            <p:cNvPicPr>
              <a:picLocks noChangeAspect="1"/>
            </p:cNvPicPr>
            <p:nvPr userDrawn="1"/>
          </p:nvPicPr>
          <p:blipFill>
            <a:blip r:embed="rId5"/>
            <a:stretch>
              <a:fillRect/>
            </a:stretch>
          </p:blipFill>
          <p:spPr>
            <a:xfrm>
              <a:off x="-2018604" y="234547"/>
              <a:ext cx="1405251" cy="185944"/>
            </a:xfrm>
            <a:prstGeom prst="rect">
              <a:avLst/>
            </a:prstGeom>
          </p:spPr>
        </p:pic>
      </p:grpSp>
      <p:sp>
        <p:nvSpPr>
          <p:cNvPr id="16" name="Rectangle 15"/>
          <p:cNvSpPr/>
          <p:nvPr/>
        </p:nvSpPr>
        <p:spPr>
          <a:xfrm>
            <a:off x="-88899" y="6959601"/>
            <a:ext cx="1625766" cy="261610"/>
          </a:xfrm>
          <a:prstGeom prst="rect">
            <a:avLst/>
          </a:prstGeom>
        </p:spPr>
        <p:txBody>
          <a:bodyPr wrap="none">
            <a:spAutoFit/>
          </a:bodyPr>
          <a:lstStyle/>
          <a:p>
            <a:pPr fontAlgn="auto">
              <a:spcBef>
                <a:spcPts val="0"/>
              </a:spcBef>
              <a:spcAft>
                <a:spcPts val="0"/>
              </a:spcAft>
            </a:pPr>
            <a:r>
              <a:rPr lang="en-US" sz="1100" dirty="0">
                <a:solidFill>
                  <a:srgbClr val="555555"/>
                </a:solidFill>
                <a:latin typeface="Open Sans" panose="020B0606030504020204" pitchFamily="34" charset="0"/>
              </a:rPr>
              <a:t>© </a:t>
            </a:r>
            <a:r>
              <a:rPr lang="en-US" sz="1100" dirty="0">
                <a:solidFill>
                  <a:srgbClr val="A5CD28"/>
                </a:solidFill>
                <a:latin typeface="Open Sans" panose="020B0606030504020204" pitchFamily="34" charset="0"/>
                <a:hlinkClick r:id="rId6" tooltip="PresentationGo!"/>
              </a:rPr>
              <a:t>presentationgo.com</a:t>
            </a:r>
            <a:endParaRPr lang="en-US" sz="1100" dirty="0">
              <a:solidFill>
                <a:prstClr val="black"/>
              </a:solidFill>
              <a:latin typeface="Calibri" panose="020F0502020204030204"/>
            </a:endParaRPr>
          </a:p>
        </p:txBody>
      </p:sp>
    </p:spTree>
    <p:extLst>
      <p:ext uri="{BB962C8B-B14F-4D97-AF65-F5344CB8AC3E}">
        <p14:creationId xmlns:p14="http://schemas.microsoft.com/office/powerpoint/2010/main" val="297169131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youtu.be/anEqTg7pBSI" TargetMode="External"/><Relationship Id="rId2" Type="http://schemas.openxmlformats.org/officeDocument/2006/relationships/hyperlink" Target="https://youtu.be/JphVdiPhiu4"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3" Type="http://schemas.openxmlformats.org/officeDocument/2006/relationships/hyperlink" Target="https://www.passyourcpa.ca/package/cfe-indian-and-other-international-cas-currently-not-living-in-canada/"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www.cpaontario.ca/contact-us"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 Id="rId5" Type="http://schemas.openxmlformats.org/officeDocument/2006/relationships/hyperlink" Target="https://www.cpaontario.ca/become-a-cpa/why-cpa/internationally-trained-accountants/moving-to-canada" TargetMode="External"/><Relationship Id="rId4" Type="http://schemas.openxmlformats.org/officeDocument/2006/relationships/hyperlink" Target="https://www.cpaontario.ca/become-a-cpa/why-cpa/internationally-trained-accountants/member-of-specified-accounting-body"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www.cpawsb.ca/contact-us"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hyperlink" Target="https://www.cpacanada.ca/en/become-a-cpa/international-credential-recognition/international-recognition-agreements/international-members-seeking-canadian-cpa/india-cas-seeking-canadian-cpa-designation" TargetMode="Externa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5.xml"/></Relationships>
</file>

<file path=ppt/slides/_rels/slide55.xml.rels><?xml version="1.0" encoding="UTF-8" standalone="yes"?>
<Relationships xmlns="http://schemas.openxmlformats.org/package/2006/relationships"><Relationship Id="rId3" Type="http://schemas.openxmlformats.org/officeDocument/2006/relationships/hyperlink" Target="mailto:mjlevi@passufe.ca"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 Id="rId5" Type="http://schemas.openxmlformats.org/officeDocument/2006/relationships/hyperlink" Target="http://www.passyourcpa.ca/" TargetMode="External"/><Relationship Id="rId4" Type="http://schemas.openxmlformats.org/officeDocument/2006/relationships/hyperlink" Target="mailto:iwalfish@passyourcpa.ca"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514865" y="2133600"/>
            <a:ext cx="8534400" cy="1295400"/>
          </a:xfrm>
        </p:spPr>
        <p:txBody>
          <a:bodyPr/>
          <a:lstStyle/>
          <a:p>
            <a:r>
              <a:rPr lang="en-CA" dirty="0"/>
              <a:t>Indian </a:t>
            </a:r>
            <a:r>
              <a:rPr lang="en-CA" dirty="0" smtClean="0"/>
              <a:t>and Other International CAs </a:t>
            </a:r>
            <a:r>
              <a:rPr lang="en-CA" dirty="0"/>
              <a:t>Achieving </a:t>
            </a:r>
            <a:r>
              <a:rPr lang="en-CA" dirty="0" smtClean="0"/>
              <a:t>the Canadian CPA</a:t>
            </a:r>
            <a:endParaRPr lang="en-CA" dirty="0"/>
          </a:p>
        </p:txBody>
      </p:sp>
      <p:pic>
        <p:nvPicPr>
          <p:cNvPr id="1027" name="Picture 3" descr="L:\MyFiles\York-Pass 2015\Logos\Final PASS Logo - 2015\logo_fina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152400"/>
            <a:ext cx="28194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00537" y="6228108"/>
            <a:ext cx="3895725"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0416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Description of </a:t>
            </a:r>
            <a:r>
              <a:rPr lang="en-CA" dirty="0" smtClean="0"/>
              <a:t>CFE (cont.)</a:t>
            </a:r>
            <a:endParaRPr lang="en-CA" dirty="0"/>
          </a:p>
        </p:txBody>
      </p:sp>
      <p:sp>
        <p:nvSpPr>
          <p:cNvPr id="3" name="Content Placeholder 2"/>
          <p:cNvSpPr>
            <a:spLocks noGrp="1"/>
          </p:cNvSpPr>
          <p:nvPr>
            <p:ph idx="1"/>
          </p:nvPr>
        </p:nvSpPr>
        <p:spPr>
          <a:xfrm>
            <a:off x="457200" y="1752600"/>
            <a:ext cx="8229600" cy="4297363"/>
          </a:xfrm>
        </p:spPr>
        <p:txBody>
          <a:bodyPr/>
          <a:lstStyle/>
          <a:p>
            <a:pPr marL="0" indent="0">
              <a:spcBef>
                <a:spcPts val="0"/>
              </a:spcBef>
              <a:buNone/>
            </a:pPr>
            <a:r>
              <a:rPr lang="en-CA" b="1" dirty="0" smtClean="0"/>
              <a:t>Breakdown of CFE</a:t>
            </a:r>
          </a:p>
          <a:p>
            <a:pPr marL="0" indent="0">
              <a:spcBef>
                <a:spcPts val="0"/>
              </a:spcBef>
              <a:buNone/>
            </a:pPr>
            <a:endParaRPr lang="en-CA" b="1" dirty="0"/>
          </a:p>
          <a:p>
            <a:pPr>
              <a:spcBef>
                <a:spcPts val="0"/>
              </a:spcBef>
              <a:buFont typeface="Wingdings" panose="05000000000000000000" pitchFamily="2" charset="2"/>
              <a:buChar char="Ø"/>
            </a:pPr>
            <a:r>
              <a:rPr lang="en-CA" dirty="0" smtClean="0"/>
              <a:t>CFE </a:t>
            </a:r>
            <a:r>
              <a:rPr lang="en-CA" dirty="0"/>
              <a:t>is 3 days long </a:t>
            </a:r>
            <a:endParaRPr lang="en-CA" dirty="0" smtClean="0"/>
          </a:p>
          <a:p>
            <a:pPr>
              <a:spcBef>
                <a:spcPts val="0"/>
              </a:spcBef>
              <a:buFont typeface="Wingdings" panose="05000000000000000000" pitchFamily="2" charset="2"/>
              <a:buChar char="Ø"/>
            </a:pPr>
            <a:endParaRPr lang="en-CA" dirty="0"/>
          </a:p>
          <a:p>
            <a:pPr marL="682625" indent="-322263">
              <a:spcBef>
                <a:spcPts val="0"/>
              </a:spcBef>
              <a:buFont typeface="Wingdings" panose="05000000000000000000" pitchFamily="2" charset="2"/>
              <a:buChar char="Ø"/>
            </a:pPr>
            <a:r>
              <a:rPr lang="en-CA" dirty="0"/>
              <a:t>Day 1 – </a:t>
            </a:r>
            <a:r>
              <a:rPr lang="en-CA" dirty="0" smtClean="0"/>
              <a:t>1 Large 4 hour case – referred to as “Comp” (based on Capstone 1)</a:t>
            </a:r>
          </a:p>
          <a:p>
            <a:pPr marL="682625" indent="-322263">
              <a:spcBef>
                <a:spcPts val="0"/>
              </a:spcBef>
              <a:buFont typeface="Wingdings" panose="05000000000000000000" pitchFamily="2" charset="2"/>
              <a:buChar char="Ø"/>
            </a:pPr>
            <a:endParaRPr lang="en-CA" dirty="0" smtClean="0"/>
          </a:p>
          <a:p>
            <a:pPr marL="682625" indent="-322263">
              <a:spcBef>
                <a:spcPts val="0"/>
              </a:spcBef>
              <a:buFont typeface="Wingdings" panose="05000000000000000000" pitchFamily="2" charset="2"/>
              <a:buChar char="Ø"/>
            </a:pPr>
            <a:r>
              <a:rPr lang="en-CA" dirty="0" smtClean="0"/>
              <a:t>Day </a:t>
            </a:r>
            <a:r>
              <a:rPr lang="en-CA" dirty="0"/>
              <a:t>2 – </a:t>
            </a:r>
            <a:r>
              <a:rPr lang="en-CA" dirty="0" smtClean="0"/>
              <a:t>1 Large 5 </a:t>
            </a:r>
            <a:r>
              <a:rPr lang="en-CA" dirty="0"/>
              <a:t>hour case </a:t>
            </a:r>
            <a:r>
              <a:rPr lang="en-CA" dirty="0" smtClean="0"/>
              <a:t>– Referred to as “Role Comp” </a:t>
            </a:r>
          </a:p>
          <a:p>
            <a:pPr marL="360362" indent="0">
              <a:spcBef>
                <a:spcPts val="0"/>
              </a:spcBef>
              <a:buNone/>
            </a:pPr>
            <a:endParaRPr lang="en-CA" dirty="0" smtClean="0"/>
          </a:p>
          <a:p>
            <a:pPr marL="682625" indent="-322263">
              <a:spcBef>
                <a:spcPts val="0"/>
              </a:spcBef>
              <a:buFont typeface="Wingdings" panose="05000000000000000000" pitchFamily="2" charset="2"/>
              <a:buChar char="Ø"/>
            </a:pPr>
            <a:r>
              <a:rPr lang="en-CA" dirty="0" smtClean="0"/>
              <a:t>Day </a:t>
            </a:r>
            <a:r>
              <a:rPr lang="en-CA" dirty="0"/>
              <a:t>3 – </a:t>
            </a:r>
            <a:r>
              <a:rPr lang="en-CA" dirty="0" smtClean="0"/>
              <a:t>3 shorter cases </a:t>
            </a:r>
            <a:r>
              <a:rPr lang="en-CA" dirty="0"/>
              <a:t>each between 70-90 minutes – 4 hours in total </a:t>
            </a:r>
            <a:r>
              <a:rPr lang="en-CA" dirty="0" smtClean="0"/>
              <a:t> - these cases are referred to as “Multi” cases</a:t>
            </a:r>
          </a:p>
          <a:p>
            <a:pPr marL="682625" indent="-322263">
              <a:spcBef>
                <a:spcPts val="0"/>
              </a:spcBef>
              <a:buFont typeface="Wingdings" panose="05000000000000000000" pitchFamily="2" charset="2"/>
              <a:buChar char="Ø"/>
            </a:pPr>
            <a:endParaRPr lang="en-CA" dirty="0"/>
          </a:p>
          <a:p>
            <a:pPr marL="682625" indent="-322263">
              <a:spcBef>
                <a:spcPts val="0"/>
              </a:spcBef>
              <a:buFont typeface="Wingdings" panose="05000000000000000000" pitchFamily="2" charset="2"/>
              <a:buChar char="Ø"/>
            </a:pPr>
            <a:r>
              <a:rPr lang="en-CA" dirty="0" smtClean="0"/>
              <a:t>All cases test more than one competency i.e. subjects</a:t>
            </a:r>
            <a:endParaRPr lang="en-CA" dirty="0"/>
          </a:p>
          <a:p>
            <a:pPr indent="17463">
              <a:spcBef>
                <a:spcPts val="0"/>
              </a:spcBef>
              <a:buFont typeface="Wingdings" panose="05000000000000000000" pitchFamily="2" charset="2"/>
              <a:buChar char="Ø"/>
            </a:pPr>
            <a:endParaRPr lang="en-CA" dirty="0"/>
          </a:p>
          <a:p>
            <a:pPr>
              <a:spcBef>
                <a:spcPts val="0"/>
              </a:spcBef>
              <a:buFont typeface="Wingdings" panose="05000000000000000000" pitchFamily="2" charset="2"/>
              <a:buChar char="Ø"/>
            </a:pPr>
            <a:endParaRPr lang="en-CA" dirty="0"/>
          </a:p>
          <a:p>
            <a:pPr>
              <a:spcBef>
                <a:spcPts val="0"/>
              </a:spcBef>
              <a:buFont typeface="Wingdings" panose="05000000000000000000" pitchFamily="2" charset="2"/>
              <a:buChar char="Ø"/>
            </a:pPr>
            <a:endParaRPr lang="en-CA" dirty="0"/>
          </a:p>
          <a:p>
            <a:pPr marL="0" indent="0">
              <a:spcBef>
                <a:spcPts val="0"/>
              </a:spcBef>
              <a:buNone/>
            </a:pPr>
            <a:endParaRPr lang="en-CA" dirty="0"/>
          </a:p>
          <a:p>
            <a:pPr>
              <a:spcBef>
                <a:spcPts val="0"/>
              </a:spcBef>
              <a:buFont typeface="Wingdings" panose="05000000000000000000" pitchFamily="2" charset="2"/>
              <a:buChar char="Ø"/>
            </a:pPr>
            <a:endParaRPr lang="en-CA" dirty="0"/>
          </a:p>
          <a:p>
            <a:pPr>
              <a:buFont typeface="Wingdings" panose="05000000000000000000" pitchFamily="2" charset="2"/>
              <a:buChar char="Ø"/>
            </a:pPr>
            <a:endParaRPr lang="en-CA" dirty="0"/>
          </a:p>
          <a:p>
            <a:pPr>
              <a:buFont typeface="Wingdings" panose="05000000000000000000" pitchFamily="2" charset="2"/>
              <a:buChar char="Ø"/>
            </a:pPr>
            <a:endParaRPr lang="en-CA" dirty="0"/>
          </a:p>
          <a:p>
            <a:pPr>
              <a:buFont typeface="Wingdings" panose="05000000000000000000" pitchFamily="2" charset="2"/>
              <a:buChar char="Ø"/>
            </a:pPr>
            <a:endParaRPr lang="en-CA" dirty="0"/>
          </a:p>
        </p:txBody>
      </p:sp>
    </p:spTree>
    <p:extLst>
      <p:ext uri="{BB962C8B-B14F-4D97-AF65-F5344CB8AC3E}">
        <p14:creationId xmlns:p14="http://schemas.microsoft.com/office/powerpoint/2010/main" val="6710716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Description of </a:t>
            </a:r>
            <a:r>
              <a:rPr lang="en-CA" dirty="0" smtClean="0"/>
              <a:t>CFE (cont.)</a:t>
            </a:r>
            <a:endParaRPr lang="en-CA" dirty="0"/>
          </a:p>
        </p:txBody>
      </p:sp>
      <p:sp>
        <p:nvSpPr>
          <p:cNvPr id="3" name="Content Placeholder 2"/>
          <p:cNvSpPr>
            <a:spLocks noGrp="1"/>
          </p:cNvSpPr>
          <p:nvPr>
            <p:ph idx="1"/>
          </p:nvPr>
        </p:nvSpPr>
        <p:spPr>
          <a:xfrm>
            <a:off x="457200" y="1752600"/>
            <a:ext cx="8229600" cy="4297363"/>
          </a:xfrm>
        </p:spPr>
        <p:txBody>
          <a:bodyPr/>
          <a:lstStyle/>
          <a:p>
            <a:pPr marL="0" indent="0">
              <a:spcBef>
                <a:spcPts val="0"/>
              </a:spcBef>
              <a:buNone/>
            </a:pPr>
            <a:r>
              <a:rPr lang="en-CA" b="1" dirty="0" smtClean="0"/>
              <a:t>Breakdown of CFE</a:t>
            </a:r>
          </a:p>
          <a:p>
            <a:pPr indent="0">
              <a:spcBef>
                <a:spcPts val="0"/>
              </a:spcBef>
              <a:buNone/>
            </a:pPr>
            <a:endParaRPr lang="en-CA" dirty="0"/>
          </a:p>
          <a:p>
            <a:pPr>
              <a:spcBef>
                <a:spcPts val="0"/>
              </a:spcBef>
              <a:buFont typeface="Wingdings" panose="05000000000000000000" pitchFamily="2" charset="2"/>
              <a:buChar char="Ø"/>
            </a:pPr>
            <a:r>
              <a:rPr lang="en-CA" dirty="0"/>
              <a:t>CFE covers 6 Competencies:</a:t>
            </a:r>
          </a:p>
          <a:p>
            <a:pPr marL="0" indent="0">
              <a:spcBef>
                <a:spcPts val="0"/>
              </a:spcBef>
              <a:buNone/>
            </a:pPr>
            <a:endParaRPr lang="en-CA" dirty="0"/>
          </a:p>
          <a:p>
            <a:pPr marL="0" indent="0">
              <a:spcBef>
                <a:spcPts val="0"/>
              </a:spcBef>
              <a:buNone/>
            </a:pPr>
            <a:r>
              <a:rPr lang="en-CA" dirty="0"/>
              <a:t>	1) 	Audit &amp; Assurance</a:t>
            </a:r>
          </a:p>
          <a:p>
            <a:pPr marL="0" indent="0">
              <a:spcBef>
                <a:spcPts val="0"/>
              </a:spcBef>
              <a:buNone/>
            </a:pPr>
            <a:r>
              <a:rPr lang="en-CA" dirty="0"/>
              <a:t>	2)	Financial Reporting</a:t>
            </a:r>
          </a:p>
          <a:p>
            <a:pPr marL="0" indent="0">
              <a:spcBef>
                <a:spcPts val="0"/>
              </a:spcBef>
              <a:buNone/>
            </a:pPr>
            <a:r>
              <a:rPr lang="en-CA" dirty="0"/>
              <a:t>	3) 	Management Accounting</a:t>
            </a:r>
          </a:p>
          <a:p>
            <a:pPr marL="0" indent="0">
              <a:spcBef>
                <a:spcPts val="0"/>
              </a:spcBef>
              <a:buNone/>
            </a:pPr>
            <a:r>
              <a:rPr lang="en-CA" dirty="0"/>
              <a:t>	4) 	Finance</a:t>
            </a:r>
          </a:p>
          <a:p>
            <a:pPr marL="0" indent="0">
              <a:spcBef>
                <a:spcPts val="0"/>
              </a:spcBef>
              <a:buNone/>
            </a:pPr>
            <a:r>
              <a:rPr lang="en-CA" dirty="0"/>
              <a:t>	5) 	Taxation</a:t>
            </a:r>
          </a:p>
          <a:p>
            <a:pPr marL="0" indent="0">
              <a:spcBef>
                <a:spcPts val="0"/>
              </a:spcBef>
              <a:buNone/>
            </a:pPr>
            <a:r>
              <a:rPr lang="en-CA" dirty="0"/>
              <a:t>	6) 	Strategy and Governance</a:t>
            </a:r>
          </a:p>
          <a:p>
            <a:pPr>
              <a:spcBef>
                <a:spcPts val="0"/>
              </a:spcBef>
              <a:buFont typeface="Wingdings" panose="05000000000000000000" pitchFamily="2" charset="2"/>
              <a:buChar char="Ø"/>
            </a:pPr>
            <a:endParaRPr lang="en-CA" dirty="0"/>
          </a:p>
          <a:p>
            <a:pPr>
              <a:spcBef>
                <a:spcPts val="0"/>
              </a:spcBef>
              <a:buFont typeface="Wingdings" panose="05000000000000000000" pitchFamily="2" charset="2"/>
              <a:buChar char="Ø"/>
            </a:pPr>
            <a:endParaRPr lang="en-CA" dirty="0"/>
          </a:p>
          <a:p>
            <a:pPr marL="0" indent="0">
              <a:spcBef>
                <a:spcPts val="0"/>
              </a:spcBef>
              <a:buNone/>
            </a:pPr>
            <a:endParaRPr lang="en-CA" dirty="0"/>
          </a:p>
          <a:p>
            <a:pPr>
              <a:spcBef>
                <a:spcPts val="0"/>
              </a:spcBef>
              <a:buFont typeface="Wingdings" panose="05000000000000000000" pitchFamily="2" charset="2"/>
              <a:buChar char="Ø"/>
            </a:pPr>
            <a:endParaRPr lang="en-CA" dirty="0"/>
          </a:p>
          <a:p>
            <a:pPr>
              <a:buFont typeface="Wingdings" panose="05000000000000000000" pitchFamily="2" charset="2"/>
              <a:buChar char="Ø"/>
            </a:pPr>
            <a:endParaRPr lang="en-CA" dirty="0"/>
          </a:p>
          <a:p>
            <a:pPr>
              <a:buFont typeface="Wingdings" panose="05000000000000000000" pitchFamily="2" charset="2"/>
              <a:buChar char="Ø"/>
            </a:pPr>
            <a:endParaRPr lang="en-CA" dirty="0"/>
          </a:p>
          <a:p>
            <a:pPr>
              <a:buFont typeface="Wingdings" panose="05000000000000000000" pitchFamily="2" charset="2"/>
              <a:buChar char="Ø"/>
            </a:pPr>
            <a:endParaRPr lang="en-CA" dirty="0"/>
          </a:p>
        </p:txBody>
      </p:sp>
    </p:spTree>
    <p:extLst>
      <p:ext uri="{BB962C8B-B14F-4D97-AF65-F5344CB8AC3E}">
        <p14:creationId xmlns:p14="http://schemas.microsoft.com/office/powerpoint/2010/main" val="4057807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Description of CFE (cont.)</a:t>
            </a:r>
          </a:p>
        </p:txBody>
      </p:sp>
      <p:sp>
        <p:nvSpPr>
          <p:cNvPr id="3" name="Content Placeholder 2"/>
          <p:cNvSpPr>
            <a:spLocks noGrp="1"/>
          </p:cNvSpPr>
          <p:nvPr>
            <p:ph idx="1"/>
          </p:nvPr>
        </p:nvSpPr>
        <p:spPr>
          <a:xfrm>
            <a:off x="457200" y="1752600"/>
            <a:ext cx="8229600" cy="4297363"/>
          </a:xfrm>
        </p:spPr>
        <p:txBody>
          <a:bodyPr/>
          <a:lstStyle/>
          <a:p>
            <a:pPr marL="0" indent="0">
              <a:spcBef>
                <a:spcPts val="0"/>
              </a:spcBef>
              <a:buNone/>
            </a:pPr>
            <a:r>
              <a:rPr lang="en-US" sz="2400" b="1" dirty="0"/>
              <a:t>Day 1 of the CFE:</a:t>
            </a:r>
          </a:p>
          <a:p>
            <a:pPr marL="0" indent="0">
              <a:spcBef>
                <a:spcPts val="0"/>
              </a:spcBef>
              <a:buNone/>
            </a:pPr>
            <a:endParaRPr lang="en-CA" dirty="0"/>
          </a:p>
          <a:p>
            <a:pPr indent="17463">
              <a:spcBef>
                <a:spcPts val="0"/>
              </a:spcBef>
              <a:buFont typeface="Wingdings" panose="05000000000000000000" pitchFamily="2" charset="2"/>
              <a:buChar char="Ø"/>
            </a:pPr>
            <a:r>
              <a:rPr lang="en-CA" dirty="0"/>
              <a:t>  1 </a:t>
            </a:r>
            <a:r>
              <a:rPr lang="en-CA" dirty="0" smtClean="0"/>
              <a:t>large 4 hour case</a:t>
            </a:r>
            <a:endParaRPr lang="en-CA" dirty="0"/>
          </a:p>
          <a:p>
            <a:pPr indent="17463">
              <a:spcBef>
                <a:spcPts val="0"/>
              </a:spcBef>
              <a:buFont typeface="Wingdings" panose="05000000000000000000" pitchFamily="2" charset="2"/>
              <a:buChar char="Ø"/>
            </a:pPr>
            <a:endParaRPr lang="en-US" dirty="0"/>
          </a:p>
          <a:p>
            <a:pPr indent="17463">
              <a:spcBef>
                <a:spcPts val="0"/>
              </a:spcBef>
              <a:buFont typeface="Wingdings" panose="05000000000000000000" pitchFamily="2" charset="2"/>
              <a:buChar char="Ø"/>
            </a:pPr>
            <a:r>
              <a:rPr lang="en-US" dirty="0"/>
              <a:t>  Based on the case used in Capstone 1 – i.e. same company, 5 or 10 years later</a:t>
            </a:r>
          </a:p>
          <a:p>
            <a:pPr indent="17463">
              <a:spcBef>
                <a:spcPts val="0"/>
              </a:spcBef>
              <a:buFont typeface="Wingdings" panose="05000000000000000000" pitchFamily="2" charset="2"/>
              <a:buChar char="Ø"/>
            </a:pPr>
            <a:endParaRPr lang="en-US" dirty="0"/>
          </a:p>
          <a:p>
            <a:pPr indent="17463">
              <a:spcBef>
                <a:spcPts val="0"/>
              </a:spcBef>
              <a:buFont typeface="Wingdings" panose="05000000000000000000" pitchFamily="2" charset="2"/>
              <a:buChar char="Ø"/>
            </a:pPr>
            <a:r>
              <a:rPr lang="en-US" dirty="0"/>
              <a:t>  Marked separately from Day 2 and 3 </a:t>
            </a:r>
          </a:p>
          <a:p>
            <a:pPr indent="17463">
              <a:spcBef>
                <a:spcPts val="0"/>
              </a:spcBef>
              <a:buFont typeface="Wingdings" panose="05000000000000000000" pitchFamily="2" charset="2"/>
              <a:buChar char="Ø"/>
            </a:pPr>
            <a:endParaRPr lang="en-US" dirty="0"/>
          </a:p>
          <a:p>
            <a:pPr indent="17463">
              <a:spcBef>
                <a:spcPts val="0"/>
              </a:spcBef>
              <a:buFont typeface="Wingdings" panose="05000000000000000000" pitchFamily="2" charset="2"/>
              <a:buChar char="Ø"/>
            </a:pPr>
            <a:r>
              <a:rPr lang="en-US" dirty="0"/>
              <a:t>  Simple “PASS” or “FAIL”</a:t>
            </a:r>
          </a:p>
          <a:p>
            <a:pPr indent="17463">
              <a:spcBef>
                <a:spcPts val="0"/>
              </a:spcBef>
              <a:buFont typeface="Wingdings" panose="05000000000000000000" pitchFamily="2" charset="2"/>
              <a:buChar char="Ø"/>
            </a:pPr>
            <a:endParaRPr lang="en-US" dirty="0"/>
          </a:p>
          <a:p>
            <a:pPr indent="17463">
              <a:spcBef>
                <a:spcPts val="0"/>
              </a:spcBef>
              <a:buFont typeface="Wingdings" panose="05000000000000000000" pitchFamily="2" charset="2"/>
              <a:buChar char="Ø"/>
            </a:pPr>
            <a:r>
              <a:rPr lang="en-US" dirty="0"/>
              <a:t>  Not technical – encompasses strategy, governance, SWOT etc.</a:t>
            </a:r>
            <a:endParaRPr lang="en-CA" dirty="0"/>
          </a:p>
          <a:p>
            <a:pPr marL="0" indent="0">
              <a:spcBef>
                <a:spcPts val="0"/>
              </a:spcBef>
              <a:buNone/>
            </a:pPr>
            <a:endParaRPr lang="en-CA" dirty="0"/>
          </a:p>
          <a:p>
            <a:pPr>
              <a:spcBef>
                <a:spcPts val="0"/>
              </a:spcBef>
              <a:buFont typeface="Wingdings" panose="05000000000000000000" pitchFamily="2" charset="2"/>
              <a:buChar char="Ø"/>
            </a:pPr>
            <a:endParaRPr lang="en-CA" dirty="0"/>
          </a:p>
          <a:p>
            <a:pPr marL="0" indent="0">
              <a:spcBef>
                <a:spcPts val="0"/>
              </a:spcBef>
              <a:buNone/>
            </a:pPr>
            <a:endParaRPr lang="en-CA" dirty="0"/>
          </a:p>
          <a:p>
            <a:pPr>
              <a:spcBef>
                <a:spcPts val="0"/>
              </a:spcBef>
              <a:buFont typeface="Wingdings" panose="05000000000000000000" pitchFamily="2" charset="2"/>
              <a:buChar char="Ø"/>
            </a:pPr>
            <a:endParaRPr lang="en-CA" dirty="0"/>
          </a:p>
          <a:p>
            <a:pPr>
              <a:buFont typeface="Wingdings" panose="05000000000000000000" pitchFamily="2" charset="2"/>
              <a:buChar char="Ø"/>
            </a:pPr>
            <a:endParaRPr lang="en-CA" dirty="0"/>
          </a:p>
          <a:p>
            <a:pPr>
              <a:buFont typeface="Wingdings" panose="05000000000000000000" pitchFamily="2" charset="2"/>
              <a:buChar char="Ø"/>
            </a:pPr>
            <a:endParaRPr lang="en-CA" dirty="0"/>
          </a:p>
          <a:p>
            <a:pPr>
              <a:buFont typeface="Wingdings" panose="05000000000000000000" pitchFamily="2" charset="2"/>
              <a:buChar char="Ø"/>
            </a:pPr>
            <a:endParaRPr lang="en-CA" dirty="0"/>
          </a:p>
        </p:txBody>
      </p:sp>
    </p:spTree>
    <p:extLst>
      <p:ext uri="{BB962C8B-B14F-4D97-AF65-F5344CB8AC3E}">
        <p14:creationId xmlns:p14="http://schemas.microsoft.com/office/powerpoint/2010/main" val="40352820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Description of CFE (cont.)</a:t>
            </a:r>
          </a:p>
        </p:txBody>
      </p:sp>
      <p:sp>
        <p:nvSpPr>
          <p:cNvPr id="3" name="Content Placeholder 2"/>
          <p:cNvSpPr>
            <a:spLocks noGrp="1"/>
          </p:cNvSpPr>
          <p:nvPr>
            <p:ph idx="1"/>
          </p:nvPr>
        </p:nvSpPr>
        <p:spPr>
          <a:xfrm>
            <a:off x="457200" y="1752600"/>
            <a:ext cx="8229600" cy="4297363"/>
          </a:xfrm>
        </p:spPr>
        <p:txBody>
          <a:bodyPr/>
          <a:lstStyle/>
          <a:p>
            <a:pPr marL="0" indent="0">
              <a:spcBef>
                <a:spcPts val="0"/>
              </a:spcBef>
              <a:buNone/>
            </a:pPr>
            <a:r>
              <a:rPr lang="en-US" sz="2400" b="1" dirty="0"/>
              <a:t>Day 2 of the CFE:</a:t>
            </a:r>
          </a:p>
          <a:p>
            <a:pPr marL="0" indent="0">
              <a:spcBef>
                <a:spcPts val="0"/>
              </a:spcBef>
              <a:buNone/>
            </a:pPr>
            <a:endParaRPr lang="en-CA" dirty="0"/>
          </a:p>
          <a:p>
            <a:pPr indent="17463">
              <a:spcBef>
                <a:spcPts val="0"/>
              </a:spcBef>
              <a:buFont typeface="Wingdings" panose="05000000000000000000" pitchFamily="2" charset="2"/>
              <a:buChar char="Ø"/>
            </a:pPr>
            <a:r>
              <a:rPr lang="en-CA" dirty="0"/>
              <a:t>  1 Case for 5 hours – </a:t>
            </a:r>
            <a:r>
              <a:rPr lang="en-CA" dirty="0" smtClean="0"/>
              <a:t>sometimes referred to as the Role Comp</a:t>
            </a:r>
            <a:endParaRPr lang="en-CA" dirty="0"/>
          </a:p>
          <a:p>
            <a:pPr indent="17463">
              <a:spcBef>
                <a:spcPts val="0"/>
              </a:spcBef>
              <a:buFont typeface="Wingdings" panose="05000000000000000000" pitchFamily="2" charset="2"/>
              <a:buChar char="Ø"/>
            </a:pPr>
            <a:endParaRPr lang="en-US" dirty="0"/>
          </a:p>
          <a:p>
            <a:pPr indent="17463">
              <a:spcBef>
                <a:spcPts val="0"/>
              </a:spcBef>
              <a:buFont typeface="Wingdings" panose="05000000000000000000" pitchFamily="2" charset="2"/>
              <a:buChar char="Ø"/>
            </a:pPr>
            <a:r>
              <a:rPr lang="en-US" dirty="0"/>
              <a:t>  The case will have financial accounting or/and management accounting issues</a:t>
            </a:r>
          </a:p>
          <a:p>
            <a:pPr indent="0">
              <a:spcBef>
                <a:spcPts val="0"/>
              </a:spcBef>
              <a:buNone/>
            </a:pPr>
            <a:r>
              <a:rPr lang="en-US" dirty="0"/>
              <a:t>     – everyone has to address these issues</a:t>
            </a:r>
          </a:p>
          <a:p>
            <a:pPr indent="17463">
              <a:spcBef>
                <a:spcPts val="0"/>
              </a:spcBef>
              <a:buFont typeface="Wingdings" panose="05000000000000000000" pitchFamily="2" charset="2"/>
              <a:buChar char="Ø"/>
            </a:pPr>
            <a:endParaRPr lang="en-US" dirty="0"/>
          </a:p>
          <a:p>
            <a:pPr indent="17463">
              <a:spcBef>
                <a:spcPts val="0"/>
              </a:spcBef>
              <a:buFont typeface="Wingdings" panose="05000000000000000000" pitchFamily="2" charset="2"/>
              <a:buChar char="Ø"/>
            </a:pPr>
            <a:r>
              <a:rPr lang="en-US" dirty="0"/>
              <a:t>  Students will choose 1 of 4 roles before the CFE and address issues in this role</a:t>
            </a:r>
          </a:p>
          <a:p>
            <a:pPr indent="17463">
              <a:spcBef>
                <a:spcPts val="0"/>
              </a:spcBef>
              <a:buFont typeface="Wingdings" panose="05000000000000000000" pitchFamily="2" charset="2"/>
              <a:buChar char="Ø"/>
            </a:pPr>
            <a:endParaRPr lang="en-US" dirty="0"/>
          </a:p>
          <a:p>
            <a:pPr marL="1085850" lvl="1" indent="-342900">
              <a:spcBef>
                <a:spcPts val="0"/>
              </a:spcBef>
              <a:buFont typeface="Wingdings" panose="05000000000000000000" pitchFamily="2" charset="2"/>
              <a:buChar char="v"/>
            </a:pPr>
            <a:r>
              <a:rPr lang="en-US" dirty="0"/>
              <a:t>The 4 roles are:  Audit  or  Tax  or  Performance Mgmt.  or  Finance		</a:t>
            </a:r>
          </a:p>
          <a:p>
            <a:pPr indent="17463">
              <a:spcBef>
                <a:spcPts val="0"/>
              </a:spcBef>
              <a:buFont typeface="Wingdings" panose="05000000000000000000" pitchFamily="2" charset="2"/>
              <a:buChar char="Ø"/>
            </a:pPr>
            <a:r>
              <a:rPr lang="en-US" dirty="0"/>
              <a:t>  Therefore, the comp will have 2 or 3 competencies:</a:t>
            </a:r>
          </a:p>
          <a:p>
            <a:pPr marL="1085850" lvl="1" indent="-342900">
              <a:spcBef>
                <a:spcPts val="0"/>
              </a:spcBef>
              <a:buFont typeface="Arial" panose="020B0604020202020204" pitchFamily="34" charset="0"/>
              <a:buChar char="•"/>
            </a:pPr>
            <a:r>
              <a:rPr lang="en-US" dirty="0"/>
              <a:t>Financial accounting or/and management accounting + the 1 chosen role</a:t>
            </a:r>
            <a:endParaRPr lang="en-CA" dirty="0"/>
          </a:p>
          <a:p>
            <a:pPr>
              <a:spcBef>
                <a:spcPts val="0"/>
              </a:spcBef>
              <a:buFont typeface="Wingdings" panose="05000000000000000000" pitchFamily="2" charset="2"/>
              <a:buChar char="Ø"/>
            </a:pPr>
            <a:endParaRPr lang="en-CA" dirty="0"/>
          </a:p>
          <a:p>
            <a:pPr marL="0" indent="0">
              <a:spcBef>
                <a:spcPts val="0"/>
              </a:spcBef>
              <a:buNone/>
            </a:pPr>
            <a:endParaRPr lang="en-CA" dirty="0"/>
          </a:p>
          <a:p>
            <a:pPr>
              <a:spcBef>
                <a:spcPts val="0"/>
              </a:spcBef>
              <a:buFont typeface="Wingdings" panose="05000000000000000000" pitchFamily="2" charset="2"/>
              <a:buChar char="Ø"/>
            </a:pPr>
            <a:endParaRPr lang="en-CA" dirty="0"/>
          </a:p>
          <a:p>
            <a:pPr>
              <a:buFont typeface="Wingdings" panose="05000000000000000000" pitchFamily="2" charset="2"/>
              <a:buChar char="Ø"/>
            </a:pPr>
            <a:endParaRPr lang="en-CA" dirty="0"/>
          </a:p>
          <a:p>
            <a:pPr>
              <a:buFont typeface="Wingdings" panose="05000000000000000000" pitchFamily="2" charset="2"/>
              <a:buChar char="Ø"/>
            </a:pPr>
            <a:endParaRPr lang="en-CA" dirty="0"/>
          </a:p>
          <a:p>
            <a:pPr>
              <a:buFont typeface="Wingdings" panose="05000000000000000000" pitchFamily="2" charset="2"/>
              <a:buChar char="Ø"/>
            </a:pPr>
            <a:endParaRPr lang="en-CA" dirty="0"/>
          </a:p>
        </p:txBody>
      </p:sp>
    </p:spTree>
    <p:extLst>
      <p:ext uri="{BB962C8B-B14F-4D97-AF65-F5344CB8AC3E}">
        <p14:creationId xmlns:p14="http://schemas.microsoft.com/office/powerpoint/2010/main" val="17360565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Description of CFE (cont.)</a:t>
            </a:r>
          </a:p>
        </p:txBody>
      </p:sp>
      <p:sp>
        <p:nvSpPr>
          <p:cNvPr id="3" name="Content Placeholder 2"/>
          <p:cNvSpPr>
            <a:spLocks noGrp="1"/>
          </p:cNvSpPr>
          <p:nvPr>
            <p:ph idx="1"/>
          </p:nvPr>
        </p:nvSpPr>
        <p:spPr>
          <a:xfrm>
            <a:off x="457200" y="1752600"/>
            <a:ext cx="8229600" cy="4297363"/>
          </a:xfrm>
        </p:spPr>
        <p:txBody>
          <a:bodyPr/>
          <a:lstStyle/>
          <a:p>
            <a:pPr marL="0" indent="0">
              <a:spcBef>
                <a:spcPts val="0"/>
              </a:spcBef>
              <a:buNone/>
            </a:pPr>
            <a:r>
              <a:rPr lang="en-US" sz="2400" b="1" dirty="0"/>
              <a:t>Day 3 of the CFE:</a:t>
            </a:r>
          </a:p>
          <a:p>
            <a:pPr marL="0" indent="0">
              <a:spcBef>
                <a:spcPts val="0"/>
              </a:spcBef>
              <a:buNone/>
            </a:pPr>
            <a:endParaRPr lang="en-CA" dirty="0"/>
          </a:p>
          <a:p>
            <a:pPr indent="17463">
              <a:spcBef>
                <a:spcPts val="0"/>
              </a:spcBef>
              <a:buFont typeface="Wingdings" panose="05000000000000000000" pitchFamily="2" charset="2"/>
              <a:buChar char="Ø"/>
            </a:pPr>
            <a:r>
              <a:rPr lang="en-CA" dirty="0"/>
              <a:t>  </a:t>
            </a:r>
            <a:r>
              <a:rPr lang="en-US" dirty="0" smtClean="0"/>
              <a:t>Each </a:t>
            </a:r>
            <a:r>
              <a:rPr lang="en-US" dirty="0"/>
              <a:t>case </a:t>
            </a:r>
            <a:r>
              <a:rPr lang="en-US" dirty="0" smtClean="0"/>
              <a:t>contains </a:t>
            </a:r>
            <a:r>
              <a:rPr lang="en-US" smtClean="0"/>
              <a:t>about  4-6 </a:t>
            </a:r>
            <a:r>
              <a:rPr lang="en-US" dirty="0" smtClean="0"/>
              <a:t>competencies</a:t>
            </a:r>
          </a:p>
          <a:p>
            <a:pPr indent="17463">
              <a:spcBef>
                <a:spcPts val="0"/>
              </a:spcBef>
              <a:buFont typeface="Wingdings" panose="05000000000000000000" pitchFamily="2" charset="2"/>
              <a:buChar char="Ø"/>
            </a:pPr>
            <a:endParaRPr lang="en-US" dirty="0"/>
          </a:p>
          <a:p>
            <a:pPr indent="17463">
              <a:spcBef>
                <a:spcPts val="0"/>
              </a:spcBef>
              <a:buFont typeface="Wingdings" panose="05000000000000000000" pitchFamily="2" charset="2"/>
              <a:buChar char="Ø"/>
            </a:pPr>
            <a:r>
              <a:rPr lang="en-US" dirty="0"/>
              <a:t>  Everyone </a:t>
            </a:r>
            <a:r>
              <a:rPr lang="en-US" dirty="0" smtClean="0"/>
              <a:t>writes the same cases – </a:t>
            </a:r>
            <a:r>
              <a:rPr lang="en-US" dirty="0"/>
              <a:t>no </a:t>
            </a:r>
            <a:r>
              <a:rPr lang="en-US" dirty="0" smtClean="0"/>
              <a:t>choice of role</a:t>
            </a:r>
            <a:endParaRPr lang="en-US" dirty="0"/>
          </a:p>
          <a:p>
            <a:pPr lvl="1" indent="0">
              <a:spcBef>
                <a:spcPts val="0"/>
              </a:spcBef>
              <a:buNone/>
            </a:pPr>
            <a:r>
              <a:rPr lang="en-US" dirty="0"/>
              <a:t>	</a:t>
            </a:r>
          </a:p>
          <a:p>
            <a:pPr indent="17463">
              <a:spcBef>
                <a:spcPts val="0"/>
              </a:spcBef>
              <a:buFont typeface="Wingdings" panose="05000000000000000000" pitchFamily="2" charset="2"/>
              <a:buChar char="Ø"/>
            </a:pPr>
            <a:r>
              <a:rPr lang="en-US" dirty="0"/>
              <a:t>  Day 2 and 3 marked together</a:t>
            </a:r>
          </a:p>
          <a:p>
            <a:pPr indent="17463">
              <a:spcBef>
                <a:spcPts val="0"/>
              </a:spcBef>
              <a:buFont typeface="Wingdings" panose="05000000000000000000" pitchFamily="2" charset="2"/>
              <a:buChar char="Ø"/>
            </a:pPr>
            <a:endParaRPr lang="en-US" dirty="0"/>
          </a:p>
          <a:p>
            <a:pPr indent="17463">
              <a:spcBef>
                <a:spcPts val="0"/>
              </a:spcBef>
              <a:buFont typeface="Wingdings" panose="05000000000000000000" pitchFamily="2" charset="2"/>
              <a:buChar char="Ø"/>
            </a:pPr>
            <a:r>
              <a:rPr lang="en-US" dirty="0"/>
              <a:t>  If unsuccessful – only have to repeat the day(s) that you failed</a:t>
            </a:r>
          </a:p>
          <a:p>
            <a:pPr indent="17463">
              <a:spcBef>
                <a:spcPts val="0"/>
              </a:spcBef>
              <a:buFont typeface="Wingdings" panose="05000000000000000000" pitchFamily="2" charset="2"/>
              <a:buChar char="Ø"/>
            </a:pPr>
            <a:endParaRPr lang="en-US" dirty="0"/>
          </a:p>
          <a:p>
            <a:pPr marL="1085850" lvl="1" indent="-342900">
              <a:spcBef>
                <a:spcPts val="0"/>
              </a:spcBef>
              <a:buFont typeface="Arial" panose="020B0604020202020204" pitchFamily="34" charset="0"/>
              <a:buChar char="•"/>
            </a:pPr>
            <a:r>
              <a:rPr lang="en-US" dirty="0"/>
              <a:t>i.e. if fail Day 1 – repeat day 1   /   if fail Day 2/3 – repeat day 2/3</a:t>
            </a:r>
            <a:endParaRPr lang="en-CA" dirty="0"/>
          </a:p>
          <a:p>
            <a:pPr marL="0" indent="0">
              <a:spcBef>
                <a:spcPts val="0"/>
              </a:spcBef>
              <a:buNone/>
            </a:pPr>
            <a:endParaRPr lang="en-CA" dirty="0"/>
          </a:p>
          <a:p>
            <a:pPr>
              <a:buFont typeface="Wingdings" panose="05000000000000000000" pitchFamily="2" charset="2"/>
              <a:buChar char="Ø"/>
            </a:pPr>
            <a:endParaRPr lang="en-CA" dirty="0"/>
          </a:p>
          <a:p>
            <a:pPr>
              <a:buFont typeface="Wingdings" panose="05000000000000000000" pitchFamily="2" charset="2"/>
              <a:buChar char="Ø"/>
            </a:pPr>
            <a:endParaRPr lang="en-CA" dirty="0"/>
          </a:p>
        </p:txBody>
      </p:sp>
    </p:spTree>
    <p:extLst>
      <p:ext uri="{BB962C8B-B14F-4D97-AF65-F5344CB8AC3E}">
        <p14:creationId xmlns:p14="http://schemas.microsoft.com/office/powerpoint/2010/main" val="5058783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Description of CFE (cont.)</a:t>
            </a:r>
          </a:p>
        </p:txBody>
      </p:sp>
      <p:sp>
        <p:nvSpPr>
          <p:cNvPr id="3" name="Content Placeholder 2"/>
          <p:cNvSpPr>
            <a:spLocks noGrp="1"/>
          </p:cNvSpPr>
          <p:nvPr>
            <p:ph idx="1"/>
          </p:nvPr>
        </p:nvSpPr>
        <p:spPr>
          <a:xfrm>
            <a:off x="457200" y="1752600"/>
            <a:ext cx="8229600" cy="4297363"/>
          </a:xfrm>
        </p:spPr>
        <p:txBody>
          <a:bodyPr/>
          <a:lstStyle/>
          <a:p>
            <a:pPr marL="0" indent="0">
              <a:spcBef>
                <a:spcPts val="0"/>
              </a:spcBef>
              <a:buNone/>
            </a:pPr>
            <a:r>
              <a:rPr lang="en-US" sz="2400" b="1" dirty="0"/>
              <a:t>Key Facts About the CFE</a:t>
            </a:r>
          </a:p>
          <a:p>
            <a:pPr marL="0" indent="0">
              <a:spcBef>
                <a:spcPts val="0"/>
              </a:spcBef>
              <a:buNone/>
            </a:pPr>
            <a:endParaRPr lang="en-CA" dirty="0"/>
          </a:p>
          <a:p>
            <a:pPr indent="17463">
              <a:spcBef>
                <a:spcPts val="0"/>
              </a:spcBef>
              <a:buFont typeface="Wingdings" panose="05000000000000000000" pitchFamily="2" charset="2"/>
              <a:buChar char="Ø"/>
            </a:pPr>
            <a:r>
              <a:rPr lang="en-CA" dirty="0"/>
              <a:t>  Everyone in Canada writes the same CFE exam</a:t>
            </a:r>
          </a:p>
          <a:p>
            <a:pPr indent="17463">
              <a:spcBef>
                <a:spcPts val="0"/>
              </a:spcBef>
              <a:buFont typeface="Wingdings" panose="05000000000000000000" pitchFamily="2" charset="2"/>
              <a:buChar char="Ø"/>
            </a:pPr>
            <a:endParaRPr lang="en-US" dirty="0"/>
          </a:p>
          <a:p>
            <a:pPr indent="17463">
              <a:spcBef>
                <a:spcPts val="0"/>
              </a:spcBef>
              <a:buFont typeface="Wingdings" panose="05000000000000000000" pitchFamily="2" charset="2"/>
              <a:buChar char="Ø"/>
            </a:pPr>
            <a:r>
              <a:rPr lang="en-US" dirty="0"/>
              <a:t>  3 attempts to pass</a:t>
            </a:r>
          </a:p>
          <a:p>
            <a:pPr indent="17463">
              <a:spcBef>
                <a:spcPts val="0"/>
              </a:spcBef>
              <a:buFont typeface="Wingdings" panose="05000000000000000000" pitchFamily="2" charset="2"/>
              <a:buChar char="Ø"/>
            </a:pPr>
            <a:endParaRPr lang="en-US" dirty="0"/>
          </a:p>
          <a:p>
            <a:pPr indent="17463">
              <a:spcBef>
                <a:spcPts val="0"/>
              </a:spcBef>
              <a:buFont typeface="Wingdings" panose="05000000000000000000" pitchFamily="2" charset="2"/>
              <a:buChar char="Ø"/>
            </a:pPr>
            <a:r>
              <a:rPr lang="en-US" dirty="0"/>
              <a:t>  Exam written on the computer using word and </a:t>
            </a:r>
            <a:r>
              <a:rPr lang="en-US" dirty="0" smtClean="0"/>
              <a:t>excel / exam question in paper   </a:t>
            </a:r>
          </a:p>
          <a:p>
            <a:pPr indent="0">
              <a:spcBef>
                <a:spcPts val="0"/>
              </a:spcBef>
              <a:buNone/>
            </a:pPr>
            <a:r>
              <a:rPr lang="en-US" dirty="0"/>
              <a:t> </a:t>
            </a:r>
            <a:r>
              <a:rPr lang="en-US" dirty="0" smtClean="0"/>
              <a:t>     form</a:t>
            </a:r>
            <a:endParaRPr lang="en-US" dirty="0"/>
          </a:p>
          <a:p>
            <a:pPr lvl="1" indent="0">
              <a:spcBef>
                <a:spcPts val="0"/>
              </a:spcBef>
              <a:buNone/>
            </a:pPr>
            <a:r>
              <a:rPr lang="en-US" dirty="0"/>
              <a:t>	</a:t>
            </a:r>
          </a:p>
          <a:p>
            <a:pPr indent="17463">
              <a:spcBef>
                <a:spcPts val="0"/>
              </a:spcBef>
              <a:buFont typeface="Wingdings" panose="05000000000000000000" pitchFamily="2" charset="2"/>
              <a:buChar char="Ø"/>
            </a:pPr>
            <a:r>
              <a:rPr lang="en-US" dirty="0"/>
              <a:t>  Exam is open book – you have access to the Handbook and Tax Act on the </a:t>
            </a:r>
          </a:p>
          <a:p>
            <a:pPr indent="0">
              <a:spcBef>
                <a:spcPts val="0"/>
              </a:spcBef>
              <a:buNone/>
            </a:pPr>
            <a:r>
              <a:rPr lang="en-US" dirty="0"/>
              <a:t>      computer</a:t>
            </a:r>
          </a:p>
          <a:p>
            <a:pPr indent="17463">
              <a:spcBef>
                <a:spcPts val="0"/>
              </a:spcBef>
              <a:buFont typeface="Wingdings" panose="05000000000000000000" pitchFamily="2" charset="2"/>
              <a:buChar char="Ø"/>
            </a:pPr>
            <a:endParaRPr lang="en-US" dirty="0"/>
          </a:p>
          <a:p>
            <a:pPr marL="630238" indent="-284163">
              <a:spcBef>
                <a:spcPts val="0"/>
              </a:spcBef>
              <a:buFont typeface="Wingdings" panose="05000000000000000000" pitchFamily="2" charset="2"/>
              <a:buChar char="Ø"/>
            </a:pPr>
            <a:r>
              <a:rPr lang="en-US" dirty="0"/>
              <a:t>Does not matter in which Canadian </a:t>
            </a:r>
            <a:r>
              <a:rPr lang="en-US" dirty="0" smtClean="0"/>
              <a:t>province </a:t>
            </a:r>
            <a:r>
              <a:rPr lang="en-US" dirty="0"/>
              <a:t>you write the exam; you can write the exam in one province and then practice in another province</a:t>
            </a:r>
            <a:endParaRPr lang="en-CA" dirty="0"/>
          </a:p>
          <a:p>
            <a:pPr>
              <a:spcBef>
                <a:spcPts val="0"/>
              </a:spcBef>
              <a:buFont typeface="Wingdings" panose="05000000000000000000" pitchFamily="2" charset="2"/>
              <a:buChar char="Ø"/>
            </a:pPr>
            <a:endParaRPr lang="en-CA" dirty="0"/>
          </a:p>
          <a:p>
            <a:pPr>
              <a:buFont typeface="Wingdings" panose="05000000000000000000" pitchFamily="2" charset="2"/>
              <a:buChar char="Ø"/>
            </a:pPr>
            <a:endParaRPr lang="en-CA" dirty="0"/>
          </a:p>
          <a:p>
            <a:pPr>
              <a:buFont typeface="Wingdings" panose="05000000000000000000" pitchFamily="2" charset="2"/>
              <a:buChar char="Ø"/>
            </a:pPr>
            <a:endParaRPr lang="en-CA" dirty="0"/>
          </a:p>
          <a:p>
            <a:pPr>
              <a:buFont typeface="Wingdings" panose="05000000000000000000" pitchFamily="2" charset="2"/>
              <a:buChar char="Ø"/>
            </a:pPr>
            <a:endParaRPr lang="en-CA" dirty="0"/>
          </a:p>
        </p:txBody>
      </p:sp>
    </p:spTree>
    <p:extLst>
      <p:ext uri="{BB962C8B-B14F-4D97-AF65-F5344CB8AC3E}">
        <p14:creationId xmlns:p14="http://schemas.microsoft.com/office/powerpoint/2010/main" val="7350752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CA" dirty="0" smtClean="0"/>
              <a:t>2. CASE </a:t>
            </a:r>
            <a:r>
              <a:rPr lang="en-CA" dirty="0"/>
              <a:t>WRITING AND TECHNICAL</a:t>
            </a:r>
          </a:p>
        </p:txBody>
      </p:sp>
      <p:sp>
        <p:nvSpPr>
          <p:cNvPr id="21507" name="PwCFirm"/>
          <p:cNvSpPr txBox="1">
            <a:spLocks noChangeArrowheads="1"/>
          </p:cNvSpPr>
          <p:nvPr/>
        </p:nvSpPr>
        <p:spPr bwMode="auto">
          <a:xfrm>
            <a:off x="533400" y="6477000"/>
            <a:ext cx="2590800" cy="152400"/>
          </a:xfrm>
          <a:prstGeom prst="rect">
            <a:avLst/>
          </a:prstGeom>
          <a:noFill/>
          <a:ln w="9525">
            <a:noFill/>
            <a:miter lim="800000"/>
            <a:headEnd/>
            <a:tailEnd/>
          </a:ln>
        </p:spPr>
        <p:txBody>
          <a:bodyPr lIns="0" tIns="0" rIns="0" bIns="0"/>
          <a:lstStyle/>
          <a:p>
            <a:endParaRPr lang="en-US" sz="1000">
              <a:cs typeface="Arial" charset="0"/>
            </a:endParaRPr>
          </a:p>
        </p:txBody>
      </p:sp>
      <p:sp>
        <p:nvSpPr>
          <p:cNvPr id="21508" name="Slide Number Placeholder 5"/>
          <p:cNvSpPr txBox="1">
            <a:spLocks/>
          </p:cNvSpPr>
          <p:nvPr/>
        </p:nvSpPr>
        <p:spPr bwMode="auto">
          <a:xfrm>
            <a:off x="7086600" y="6477000"/>
            <a:ext cx="1527175" cy="152400"/>
          </a:xfrm>
          <a:prstGeom prst="rect">
            <a:avLst/>
          </a:prstGeom>
          <a:noFill/>
          <a:ln w="9525">
            <a:noFill/>
            <a:miter lim="800000"/>
            <a:headEnd/>
            <a:tailEnd/>
          </a:ln>
        </p:spPr>
        <p:txBody>
          <a:bodyPr lIns="0" tIns="0" rIns="0" bIns="0"/>
          <a:lstStyle/>
          <a:p>
            <a:pPr algn="r"/>
            <a:fld id="{C19A3E51-3684-4A2F-AA26-008153DCA174}" type="slidenum">
              <a:rPr lang="en-CA" sz="1000">
                <a:solidFill>
                  <a:schemeClr val="bg1"/>
                </a:solidFill>
                <a:cs typeface="Arial" charset="0"/>
              </a:rPr>
              <a:pPr algn="r"/>
              <a:t>16</a:t>
            </a:fld>
            <a:endParaRPr lang="en-CA" sz="1000">
              <a:solidFill>
                <a:schemeClr val="bg1"/>
              </a:solidFill>
              <a:cs typeface="Arial" charset="0"/>
            </a:endParaRPr>
          </a:p>
        </p:txBody>
      </p:sp>
      <p:grpSp>
        <p:nvGrpSpPr>
          <p:cNvPr id="21509" name="Group 8"/>
          <p:cNvGrpSpPr>
            <a:grpSpLocks/>
          </p:cNvGrpSpPr>
          <p:nvPr/>
        </p:nvGrpSpPr>
        <p:grpSpPr bwMode="auto">
          <a:xfrm>
            <a:off x="2743200" y="2209800"/>
            <a:ext cx="3962400" cy="3962400"/>
            <a:chOff x="2133600" y="0"/>
            <a:chExt cx="3962400" cy="3962400"/>
          </a:xfrm>
        </p:grpSpPr>
        <p:sp>
          <p:nvSpPr>
            <p:cNvPr id="12" name="Isosceles Triangle 11"/>
            <p:cNvSpPr/>
            <p:nvPr/>
          </p:nvSpPr>
          <p:spPr>
            <a:xfrm>
              <a:off x="2133600" y="0"/>
              <a:ext cx="3962400" cy="3962400"/>
            </a:xfrm>
            <a:prstGeom prst="triangle">
              <a:avLst/>
            </a:prstGeom>
            <a:solidFill>
              <a:srgbClr val="32C1D1"/>
            </a:solidFill>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sp>
        <p:sp>
          <p:nvSpPr>
            <p:cNvPr id="13" name="Isosceles Triangle 4"/>
            <p:cNvSpPr/>
            <p:nvPr/>
          </p:nvSpPr>
          <p:spPr>
            <a:xfrm>
              <a:off x="2610678" y="1828800"/>
              <a:ext cx="3048000" cy="1981200"/>
            </a:xfrm>
            <a:prstGeom prst="rect">
              <a:avLst/>
            </a:prstGeom>
          </p:spPr>
          <p:style>
            <a:lnRef idx="0">
              <a:scrgbClr r="0" g="0" b="0"/>
            </a:lnRef>
            <a:fillRef idx="0">
              <a:scrgbClr r="0" g="0" b="0"/>
            </a:fillRef>
            <a:effectRef idx="0">
              <a:scrgbClr r="0" g="0" b="0"/>
            </a:effectRef>
            <a:fontRef idx="minor">
              <a:schemeClr val="lt1"/>
            </a:fontRef>
          </p:style>
          <p:txBody>
            <a:bodyPr lIns="102870" tIns="102870" rIns="102870" bIns="102870" spcCol="1270" anchor="ctr"/>
            <a:lstStyle/>
            <a:p>
              <a:pPr algn="ctr">
                <a:defRPr/>
              </a:pPr>
              <a:r>
                <a:rPr lang="en-US" sz="2400" dirty="0"/>
                <a:t> </a:t>
              </a:r>
            </a:p>
            <a:p>
              <a:pPr algn="ctr">
                <a:defRPr/>
              </a:pPr>
              <a:r>
                <a:rPr lang="en-US" sz="2400" dirty="0"/>
                <a:t>Importance of </a:t>
              </a:r>
            </a:p>
            <a:p>
              <a:pPr algn="ctr">
                <a:defRPr/>
              </a:pPr>
              <a:r>
                <a:rPr lang="en-US" sz="2400" dirty="0"/>
                <a:t>Case Writing and Technical</a:t>
              </a:r>
            </a:p>
            <a:p>
              <a:pPr algn="ctr">
                <a:defRPr/>
              </a:pPr>
              <a:endParaRPr lang="en-US" sz="2400" dirty="0"/>
            </a:p>
            <a:p>
              <a:pPr algn="ctr">
                <a:defRPr/>
              </a:pPr>
              <a:endParaRPr lang="en-US" sz="2400" dirty="0"/>
            </a:p>
          </p:txBody>
        </p:sp>
      </p:grpSp>
    </p:spTree>
    <p:extLst>
      <p:ext uri="{BB962C8B-B14F-4D97-AF65-F5344CB8AC3E}">
        <p14:creationId xmlns:p14="http://schemas.microsoft.com/office/powerpoint/2010/main" val="38990944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Writing</a:t>
            </a:r>
          </a:p>
        </p:txBody>
      </p:sp>
      <p:sp>
        <p:nvSpPr>
          <p:cNvPr id="3" name="Content Placeholder 2"/>
          <p:cNvSpPr>
            <a:spLocks noGrp="1"/>
          </p:cNvSpPr>
          <p:nvPr>
            <p:ph idx="1"/>
          </p:nvPr>
        </p:nvSpPr>
        <p:spPr>
          <a:xfrm>
            <a:off x="457200" y="1219200"/>
            <a:ext cx="8229600" cy="4297363"/>
          </a:xfrm>
        </p:spPr>
        <p:txBody>
          <a:bodyPr/>
          <a:lstStyle/>
          <a:p>
            <a:pPr marL="0" indent="0">
              <a:buNone/>
            </a:pPr>
            <a:endParaRPr lang="en-US" sz="3200" dirty="0"/>
          </a:p>
          <a:p>
            <a:r>
              <a:rPr lang="en-US" sz="2800" dirty="0"/>
              <a:t>Case Writing is essential </a:t>
            </a:r>
          </a:p>
          <a:p>
            <a:endParaRPr lang="en-US" sz="2800" dirty="0"/>
          </a:p>
          <a:p>
            <a:r>
              <a:rPr lang="en-US" sz="2800" dirty="0"/>
              <a:t>The earlier one writes the cases, the better</a:t>
            </a:r>
          </a:p>
          <a:p>
            <a:endParaRPr lang="en-US" sz="2800" dirty="0"/>
          </a:p>
          <a:p>
            <a:r>
              <a:rPr lang="en-US" sz="2800" dirty="0"/>
              <a:t>Studying </a:t>
            </a:r>
            <a:r>
              <a:rPr lang="en-US" sz="2800" dirty="0" smtClean="0"/>
              <a:t>about a year in </a:t>
            </a:r>
            <a:r>
              <a:rPr lang="en-US" sz="2800" dirty="0"/>
              <a:t>advance of the CFE is normal (continue working full time while studying)</a:t>
            </a:r>
          </a:p>
          <a:p>
            <a:endParaRPr lang="en-US" sz="2800" dirty="0"/>
          </a:p>
          <a:p>
            <a:pPr>
              <a:buFont typeface="Wingdings" panose="05000000000000000000" pitchFamily="2" charset="2"/>
              <a:buChar char="v"/>
            </a:pPr>
            <a:r>
              <a:rPr lang="en-US" sz="2800" b="1" dirty="0">
                <a:solidFill>
                  <a:srgbClr val="0070C0"/>
                </a:solidFill>
              </a:rPr>
              <a:t> Not like the CA in India – students write practice cases while they are studying technical </a:t>
            </a:r>
          </a:p>
          <a:p>
            <a:endParaRPr lang="en-US" sz="3200" dirty="0"/>
          </a:p>
          <a:p>
            <a:pPr marL="0" indent="0">
              <a:buNone/>
            </a:pPr>
            <a:endParaRPr lang="en-US" dirty="0"/>
          </a:p>
          <a:p>
            <a:endParaRPr lang="en-US" dirty="0"/>
          </a:p>
        </p:txBody>
      </p:sp>
    </p:spTree>
    <p:extLst>
      <p:ext uri="{BB962C8B-B14F-4D97-AF65-F5344CB8AC3E}">
        <p14:creationId xmlns:p14="http://schemas.microsoft.com/office/powerpoint/2010/main" val="34395528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a:t>
            </a:r>
          </a:p>
        </p:txBody>
      </p:sp>
      <p:sp>
        <p:nvSpPr>
          <p:cNvPr id="3" name="Content Placeholder 2"/>
          <p:cNvSpPr>
            <a:spLocks noGrp="1"/>
          </p:cNvSpPr>
          <p:nvPr>
            <p:ph idx="1"/>
          </p:nvPr>
        </p:nvSpPr>
        <p:spPr/>
        <p:txBody>
          <a:bodyPr/>
          <a:lstStyle/>
          <a:p>
            <a:r>
              <a:rPr lang="en-US" sz="3200" dirty="0"/>
              <a:t>2 biggest areas to focus on technical:</a:t>
            </a:r>
          </a:p>
          <a:p>
            <a:endParaRPr lang="en-US" sz="3200" dirty="0"/>
          </a:p>
          <a:p>
            <a:pPr lvl="3"/>
            <a:r>
              <a:rPr lang="en-US" sz="3200" dirty="0"/>
              <a:t>Financial </a:t>
            </a:r>
            <a:r>
              <a:rPr lang="en-US" sz="3200" dirty="0" err="1"/>
              <a:t>Act’g</a:t>
            </a:r>
            <a:r>
              <a:rPr lang="en-US" sz="3200" dirty="0"/>
              <a:t>. – ASPE + IFRS</a:t>
            </a:r>
          </a:p>
          <a:p>
            <a:pPr marL="1371600" lvl="3" indent="0">
              <a:buNone/>
            </a:pPr>
            <a:endParaRPr lang="en-US" sz="3200" dirty="0"/>
          </a:p>
          <a:p>
            <a:pPr lvl="3"/>
            <a:r>
              <a:rPr lang="en-US" sz="3200" dirty="0"/>
              <a:t>Management </a:t>
            </a:r>
            <a:r>
              <a:rPr lang="en-US" sz="3200" dirty="0" err="1"/>
              <a:t>Act’g</a:t>
            </a:r>
            <a:r>
              <a:rPr lang="en-US" sz="3200" dirty="0"/>
              <a:t> </a:t>
            </a:r>
          </a:p>
          <a:p>
            <a:pPr lvl="3"/>
            <a:endParaRPr lang="en-US" sz="3200" dirty="0"/>
          </a:p>
          <a:p>
            <a:endParaRPr lang="en-US" sz="3200" dirty="0"/>
          </a:p>
          <a:p>
            <a:pPr marL="0" indent="0">
              <a:buNone/>
            </a:pPr>
            <a:endParaRPr lang="en-US" dirty="0"/>
          </a:p>
          <a:p>
            <a:endParaRPr lang="en-US" dirty="0"/>
          </a:p>
        </p:txBody>
      </p:sp>
    </p:spTree>
    <p:extLst>
      <p:ext uri="{BB962C8B-B14F-4D97-AF65-F5344CB8AC3E}">
        <p14:creationId xmlns:p14="http://schemas.microsoft.com/office/powerpoint/2010/main" val="3026857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a:t>
            </a:r>
          </a:p>
        </p:txBody>
      </p:sp>
      <p:sp>
        <p:nvSpPr>
          <p:cNvPr id="3" name="Content Placeholder 2"/>
          <p:cNvSpPr>
            <a:spLocks noGrp="1"/>
          </p:cNvSpPr>
          <p:nvPr>
            <p:ph idx="1"/>
          </p:nvPr>
        </p:nvSpPr>
        <p:spPr/>
        <p:txBody>
          <a:bodyPr/>
          <a:lstStyle/>
          <a:p>
            <a:r>
              <a:rPr lang="en-US" sz="2800" dirty="0"/>
              <a:t>New competency for Indian CAs:  TAX</a:t>
            </a:r>
          </a:p>
          <a:p>
            <a:endParaRPr lang="en-US" sz="2800" dirty="0"/>
          </a:p>
          <a:p>
            <a:pPr lvl="4"/>
            <a:r>
              <a:rPr lang="en-US" sz="2800" dirty="0"/>
              <a:t>Need to know the basics – compliance</a:t>
            </a:r>
          </a:p>
          <a:p>
            <a:pPr lvl="4"/>
            <a:r>
              <a:rPr lang="en-US" sz="2800" dirty="0"/>
              <a:t>Very little tax planning (unless it is your depth role on Day 2)</a:t>
            </a:r>
          </a:p>
          <a:p>
            <a:pPr lvl="4"/>
            <a:r>
              <a:rPr lang="en-US" sz="2800" dirty="0"/>
              <a:t>Know things like:  </a:t>
            </a:r>
          </a:p>
          <a:p>
            <a:pPr lvl="6"/>
            <a:r>
              <a:rPr lang="en-US" sz="2800" dirty="0">
                <a:latin typeface="Arial Narrow" panose="020B0606020202030204" pitchFamily="34" charset="0"/>
              </a:rPr>
              <a:t>Computing taxable income</a:t>
            </a:r>
          </a:p>
          <a:p>
            <a:pPr lvl="6"/>
            <a:r>
              <a:rPr lang="en-US" sz="2800" dirty="0">
                <a:latin typeface="Arial Narrow" panose="020B0606020202030204" pitchFamily="34" charset="0"/>
              </a:rPr>
              <a:t>What is deductible?</a:t>
            </a:r>
          </a:p>
          <a:p>
            <a:pPr marL="1371600" lvl="3" indent="0">
              <a:buNone/>
            </a:pPr>
            <a:endParaRPr lang="en-US" sz="3200" dirty="0"/>
          </a:p>
          <a:p>
            <a:pPr lvl="3"/>
            <a:endParaRPr lang="en-US" sz="3200" dirty="0"/>
          </a:p>
          <a:p>
            <a:endParaRPr lang="en-US" sz="3200" dirty="0"/>
          </a:p>
          <a:p>
            <a:pPr marL="0" indent="0">
              <a:buNone/>
            </a:pPr>
            <a:endParaRPr lang="en-US" dirty="0"/>
          </a:p>
          <a:p>
            <a:endParaRPr lang="en-US" dirty="0"/>
          </a:p>
        </p:txBody>
      </p:sp>
    </p:spTree>
    <p:extLst>
      <p:ext uri="{BB962C8B-B14F-4D97-AF65-F5344CB8AC3E}">
        <p14:creationId xmlns:p14="http://schemas.microsoft.com/office/powerpoint/2010/main" val="2400557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F18620BA-6C84-44A9-9AE0-74EADE521B73}"/>
              </a:ext>
            </a:extLst>
          </p:cNvPr>
          <p:cNvSpPr txBox="1"/>
          <p:nvPr/>
        </p:nvSpPr>
        <p:spPr>
          <a:xfrm>
            <a:off x="642775" y="2618167"/>
            <a:ext cx="1069460" cy="600164"/>
          </a:xfrm>
          <a:prstGeom prst="rect">
            <a:avLst/>
          </a:prstGeom>
          <a:noFill/>
        </p:spPr>
        <p:txBody>
          <a:bodyPr wrap="none" rtlCol="0" anchor="ctr">
            <a:spAutoFit/>
          </a:bodyPr>
          <a:lstStyle/>
          <a:p>
            <a:pPr algn="ctr" defTabSz="685800" fontAlgn="auto">
              <a:spcBef>
                <a:spcPts val="0"/>
              </a:spcBef>
              <a:spcAft>
                <a:spcPts val="0"/>
              </a:spcAft>
            </a:pPr>
            <a:r>
              <a:rPr lang="en-US" sz="3300" b="1" dirty="0">
                <a:solidFill>
                  <a:prstClr val="black"/>
                </a:solidFill>
                <a:latin typeface="Calibri" panose="020F0502020204030204"/>
              </a:rPr>
              <a:t>Excel</a:t>
            </a:r>
          </a:p>
        </p:txBody>
      </p:sp>
      <p:sp>
        <p:nvSpPr>
          <p:cNvPr id="7" name="TextBox 6">
            <a:extLst>
              <a:ext uri="{FF2B5EF4-FFF2-40B4-BE49-F238E27FC236}">
                <a16:creationId xmlns="" xmlns:a16="http://schemas.microsoft.com/office/drawing/2014/main" id="{C1975F75-4D6B-4B79-812D-F2ACF7F3C285}"/>
              </a:ext>
            </a:extLst>
          </p:cNvPr>
          <p:cNvSpPr txBox="1"/>
          <p:nvPr/>
        </p:nvSpPr>
        <p:spPr>
          <a:xfrm>
            <a:off x="342384" y="3422391"/>
            <a:ext cx="2755114" cy="600164"/>
          </a:xfrm>
          <a:prstGeom prst="rect">
            <a:avLst/>
          </a:prstGeom>
          <a:noFill/>
        </p:spPr>
        <p:txBody>
          <a:bodyPr wrap="none" rtlCol="0" anchor="ctr">
            <a:spAutoFit/>
          </a:bodyPr>
          <a:lstStyle/>
          <a:p>
            <a:pPr algn="ctr" defTabSz="685800" fontAlgn="auto">
              <a:spcBef>
                <a:spcPts val="0"/>
              </a:spcBef>
              <a:spcAft>
                <a:spcPts val="0"/>
              </a:spcAft>
            </a:pPr>
            <a:r>
              <a:rPr lang="en-US" sz="3300" b="1" dirty="0">
                <a:solidFill>
                  <a:prstClr val="black"/>
                </a:solidFill>
                <a:latin typeface="Calibri" panose="020F0502020204030204"/>
              </a:rPr>
              <a:t>Determination</a:t>
            </a:r>
          </a:p>
        </p:txBody>
      </p:sp>
      <p:sp>
        <p:nvSpPr>
          <p:cNvPr id="8" name="TextBox 7">
            <a:extLst>
              <a:ext uri="{FF2B5EF4-FFF2-40B4-BE49-F238E27FC236}">
                <a16:creationId xmlns="" xmlns:a16="http://schemas.microsoft.com/office/drawing/2014/main" id="{05480BA8-CB31-4F16-8EB5-AC3176C67D31}"/>
              </a:ext>
            </a:extLst>
          </p:cNvPr>
          <p:cNvSpPr txBox="1"/>
          <p:nvPr/>
        </p:nvSpPr>
        <p:spPr>
          <a:xfrm>
            <a:off x="2391069" y="4095425"/>
            <a:ext cx="1064394" cy="600164"/>
          </a:xfrm>
          <a:prstGeom prst="rect">
            <a:avLst/>
          </a:prstGeom>
          <a:noFill/>
        </p:spPr>
        <p:txBody>
          <a:bodyPr wrap="none" rtlCol="0" anchor="ctr">
            <a:spAutoFit/>
          </a:bodyPr>
          <a:lstStyle/>
          <a:p>
            <a:pPr algn="ctr" defTabSz="685800" fontAlgn="auto">
              <a:spcBef>
                <a:spcPts val="0"/>
              </a:spcBef>
              <a:spcAft>
                <a:spcPts val="0"/>
              </a:spcAft>
            </a:pPr>
            <a:r>
              <a:rPr lang="en-US" sz="3300" b="1" dirty="0">
                <a:solidFill>
                  <a:prstClr val="black"/>
                </a:solidFill>
                <a:latin typeface="Calibri" panose="020F0502020204030204"/>
              </a:rPr>
              <a:t>Risks</a:t>
            </a:r>
          </a:p>
        </p:txBody>
      </p:sp>
      <p:sp>
        <p:nvSpPr>
          <p:cNvPr id="9" name="TextBox 8">
            <a:extLst>
              <a:ext uri="{FF2B5EF4-FFF2-40B4-BE49-F238E27FC236}">
                <a16:creationId xmlns="" xmlns:a16="http://schemas.microsoft.com/office/drawing/2014/main" id="{20321415-FAE5-487C-ADC8-4B8F8624388B}"/>
              </a:ext>
            </a:extLst>
          </p:cNvPr>
          <p:cNvSpPr txBox="1"/>
          <p:nvPr/>
        </p:nvSpPr>
        <p:spPr>
          <a:xfrm>
            <a:off x="5499833" y="3792551"/>
            <a:ext cx="1638269" cy="600164"/>
          </a:xfrm>
          <a:prstGeom prst="rect">
            <a:avLst/>
          </a:prstGeom>
          <a:noFill/>
        </p:spPr>
        <p:txBody>
          <a:bodyPr wrap="none" rtlCol="0" anchor="ctr">
            <a:spAutoFit/>
          </a:bodyPr>
          <a:lstStyle/>
          <a:p>
            <a:pPr algn="ctr" defTabSz="685800" fontAlgn="auto">
              <a:spcBef>
                <a:spcPts val="0"/>
              </a:spcBef>
              <a:spcAft>
                <a:spcPts val="0"/>
              </a:spcAft>
            </a:pPr>
            <a:r>
              <a:rPr lang="en-US" sz="3300" b="1" dirty="0">
                <a:solidFill>
                  <a:prstClr val="black"/>
                </a:solidFill>
                <a:latin typeface="Calibri" panose="020F0502020204030204"/>
              </a:rPr>
              <a:t>Attitude</a:t>
            </a:r>
          </a:p>
        </p:txBody>
      </p:sp>
      <p:sp>
        <p:nvSpPr>
          <p:cNvPr id="10" name="TextBox 9">
            <a:extLst>
              <a:ext uri="{FF2B5EF4-FFF2-40B4-BE49-F238E27FC236}">
                <a16:creationId xmlns="" xmlns:a16="http://schemas.microsoft.com/office/drawing/2014/main" id="{F1DCF345-FBBB-4144-9513-E66312869F02}"/>
              </a:ext>
            </a:extLst>
          </p:cNvPr>
          <p:cNvSpPr txBox="1"/>
          <p:nvPr/>
        </p:nvSpPr>
        <p:spPr>
          <a:xfrm>
            <a:off x="6920181" y="3246202"/>
            <a:ext cx="1880643" cy="600164"/>
          </a:xfrm>
          <a:prstGeom prst="rect">
            <a:avLst/>
          </a:prstGeom>
          <a:noFill/>
        </p:spPr>
        <p:txBody>
          <a:bodyPr wrap="none" rtlCol="0" anchor="ctr">
            <a:spAutoFit/>
          </a:bodyPr>
          <a:lstStyle/>
          <a:p>
            <a:pPr algn="ctr" defTabSz="685800" fontAlgn="auto">
              <a:spcBef>
                <a:spcPts val="0"/>
              </a:spcBef>
              <a:spcAft>
                <a:spcPts val="0"/>
              </a:spcAft>
            </a:pPr>
            <a:r>
              <a:rPr lang="en-US" sz="3300" b="1" dirty="0">
                <a:solidFill>
                  <a:prstClr val="black"/>
                </a:solidFill>
                <a:latin typeface="Calibri" panose="020F0502020204030204"/>
              </a:rPr>
              <a:t>Discipline</a:t>
            </a:r>
          </a:p>
        </p:txBody>
      </p:sp>
      <p:sp>
        <p:nvSpPr>
          <p:cNvPr id="11" name="TextBox 10">
            <a:extLst>
              <a:ext uri="{FF2B5EF4-FFF2-40B4-BE49-F238E27FC236}">
                <a16:creationId xmlns="" xmlns:a16="http://schemas.microsoft.com/office/drawing/2014/main" id="{A3301725-60E1-452E-9A82-6F69B98C0237}"/>
              </a:ext>
            </a:extLst>
          </p:cNvPr>
          <p:cNvSpPr txBox="1"/>
          <p:nvPr/>
        </p:nvSpPr>
        <p:spPr>
          <a:xfrm>
            <a:off x="7065066" y="1936274"/>
            <a:ext cx="2171300" cy="600164"/>
          </a:xfrm>
          <a:prstGeom prst="rect">
            <a:avLst/>
          </a:prstGeom>
          <a:noFill/>
        </p:spPr>
        <p:txBody>
          <a:bodyPr wrap="none" rtlCol="0" anchor="ctr">
            <a:spAutoFit/>
          </a:bodyPr>
          <a:lstStyle/>
          <a:p>
            <a:pPr algn="ctr" defTabSz="685800" fontAlgn="auto">
              <a:spcBef>
                <a:spcPts val="0"/>
              </a:spcBef>
              <a:spcAft>
                <a:spcPts val="0"/>
              </a:spcAft>
            </a:pPr>
            <a:r>
              <a:rPr lang="en-US" sz="3300" b="1" dirty="0">
                <a:solidFill>
                  <a:prstClr val="black"/>
                </a:solidFill>
                <a:latin typeface="Calibri" panose="020F0502020204030204"/>
              </a:rPr>
              <a:t>Persistence</a:t>
            </a:r>
          </a:p>
        </p:txBody>
      </p:sp>
      <p:sp>
        <p:nvSpPr>
          <p:cNvPr id="12" name="TextBox 11">
            <a:extLst>
              <a:ext uri="{FF2B5EF4-FFF2-40B4-BE49-F238E27FC236}">
                <a16:creationId xmlns="" xmlns:a16="http://schemas.microsoft.com/office/drawing/2014/main" id="{54FAF587-5431-4245-ACD9-136235220D4B}"/>
              </a:ext>
            </a:extLst>
          </p:cNvPr>
          <p:cNvSpPr txBox="1"/>
          <p:nvPr/>
        </p:nvSpPr>
        <p:spPr>
          <a:xfrm>
            <a:off x="0" y="114525"/>
            <a:ext cx="9236365" cy="1323439"/>
          </a:xfrm>
          <a:prstGeom prst="rect">
            <a:avLst/>
          </a:prstGeom>
          <a:solidFill>
            <a:srgbClr val="0070C0"/>
          </a:solidFill>
        </p:spPr>
        <p:txBody>
          <a:bodyPr wrap="square" rtlCol="0" anchor="ctr">
            <a:spAutoFit/>
          </a:bodyPr>
          <a:lstStyle/>
          <a:p>
            <a:pPr algn="ctr" defTabSz="685800" fontAlgn="auto">
              <a:spcBef>
                <a:spcPts val="0"/>
              </a:spcBef>
              <a:spcAft>
                <a:spcPts val="0"/>
              </a:spcAft>
            </a:pPr>
            <a:r>
              <a:rPr lang="en-US" sz="4000" b="1" dirty="0" smtClean="0">
                <a:solidFill>
                  <a:prstClr val="black"/>
                </a:solidFill>
                <a:latin typeface="Calibri" panose="020F0502020204030204"/>
              </a:rPr>
              <a:t>Obtaining Your CPA and How PASS can Help</a:t>
            </a:r>
            <a:endParaRPr lang="en-US" sz="4000" b="1" dirty="0">
              <a:solidFill>
                <a:prstClr val="black"/>
              </a:solidFill>
              <a:latin typeface="Calibri" panose="020F0502020204030204"/>
            </a:endParaRPr>
          </a:p>
        </p:txBody>
      </p:sp>
      <p:sp>
        <p:nvSpPr>
          <p:cNvPr id="13" name="TextBox 12">
            <a:extLst>
              <a:ext uri="{FF2B5EF4-FFF2-40B4-BE49-F238E27FC236}">
                <a16:creationId xmlns="" xmlns:a16="http://schemas.microsoft.com/office/drawing/2014/main" id="{A5130EB8-B2BF-4CBF-8465-E783D6C894DD}"/>
              </a:ext>
            </a:extLst>
          </p:cNvPr>
          <p:cNvSpPr txBox="1"/>
          <p:nvPr/>
        </p:nvSpPr>
        <p:spPr>
          <a:xfrm>
            <a:off x="429570" y="4695589"/>
            <a:ext cx="2024208" cy="600164"/>
          </a:xfrm>
          <a:prstGeom prst="rect">
            <a:avLst/>
          </a:prstGeom>
          <a:noFill/>
        </p:spPr>
        <p:txBody>
          <a:bodyPr wrap="none" rtlCol="0" anchor="ctr">
            <a:spAutoFit/>
          </a:bodyPr>
          <a:lstStyle/>
          <a:p>
            <a:pPr algn="ctr" defTabSz="685800" fontAlgn="auto">
              <a:spcBef>
                <a:spcPts val="0"/>
              </a:spcBef>
              <a:spcAft>
                <a:spcPts val="0"/>
              </a:spcAft>
            </a:pPr>
            <a:r>
              <a:rPr lang="en-US" sz="3300" b="1" dirty="0">
                <a:solidFill>
                  <a:prstClr val="black"/>
                </a:solidFill>
                <a:latin typeface="Calibri" panose="020F0502020204030204"/>
              </a:rPr>
              <a:t>Hard work</a:t>
            </a:r>
          </a:p>
        </p:txBody>
      </p:sp>
      <p:sp>
        <p:nvSpPr>
          <p:cNvPr id="14" name="TextBox 13">
            <a:extLst>
              <a:ext uri="{FF2B5EF4-FFF2-40B4-BE49-F238E27FC236}">
                <a16:creationId xmlns="" xmlns:a16="http://schemas.microsoft.com/office/drawing/2014/main" id="{932E1003-307D-4C8D-8463-EDFA4CFC97F7}"/>
              </a:ext>
            </a:extLst>
          </p:cNvPr>
          <p:cNvSpPr txBox="1"/>
          <p:nvPr/>
        </p:nvSpPr>
        <p:spPr>
          <a:xfrm>
            <a:off x="6418398" y="4519500"/>
            <a:ext cx="1538947" cy="600164"/>
          </a:xfrm>
          <a:prstGeom prst="rect">
            <a:avLst/>
          </a:prstGeom>
          <a:noFill/>
        </p:spPr>
        <p:txBody>
          <a:bodyPr wrap="none" rtlCol="0" anchor="ctr">
            <a:spAutoFit/>
          </a:bodyPr>
          <a:lstStyle/>
          <a:p>
            <a:pPr algn="ctr" defTabSz="685800" fontAlgn="auto">
              <a:spcBef>
                <a:spcPts val="0"/>
              </a:spcBef>
              <a:spcAft>
                <a:spcPts val="0"/>
              </a:spcAft>
            </a:pPr>
            <a:r>
              <a:rPr lang="en-US" sz="3300" b="1" dirty="0">
                <a:solidFill>
                  <a:prstClr val="black"/>
                </a:solidFill>
                <a:latin typeface="Calibri" panose="020F0502020204030204"/>
              </a:rPr>
              <a:t>Failures</a:t>
            </a:r>
          </a:p>
        </p:txBody>
      </p:sp>
      <p:sp>
        <p:nvSpPr>
          <p:cNvPr id="16" name="Freeform: Shape 15">
            <a:extLst>
              <a:ext uri="{FF2B5EF4-FFF2-40B4-BE49-F238E27FC236}">
                <a16:creationId xmlns="" xmlns:a16="http://schemas.microsoft.com/office/drawing/2014/main" id="{6AD1051C-1EF5-4CC3-ADA0-206D8118BF6B}"/>
              </a:ext>
            </a:extLst>
          </p:cNvPr>
          <p:cNvSpPr/>
          <p:nvPr/>
        </p:nvSpPr>
        <p:spPr>
          <a:xfrm>
            <a:off x="2062667" y="1936274"/>
            <a:ext cx="5018666" cy="925025"/>
          </a:xfrm>
          <a:custGeom>
            <a:avLst/>
            <a:gdLst>
              <a:gd name="connsiteX0" fmla="*/ 3292357 w 5173289"/>
              <a:gd name="connsiteY0" fmla="*/ 16367 h 953525"/>
              <a:gd name="connsiteX1" fmla="*/ 3752041 w 5173289"/>
              <a:gd name="connsiteY1" fmla="*/ 16367 h 953525"/>
              <a:gd name="connsiteX2" fmla="*/ 3763426 w 5173289"/>
              <a:gd name="connsiteY2" fmla="*/ 19925 h 953525"/>
              <a:gd name="connsiteX3" fmla="*/ 3771965 w 5173289"/>
              <a:gd name="connsiteY3" fmla="*/ 32377 h 953525"/>
              <a:gd name="connsiteX4" fmla="*/ 3777302 w 5173289"/>
              <a:gd name="connsiteY4" fmla="*/ 55148 h 953525"/>
              <a:gd name="connsiteX5" fmla="*/ 3779081 w 5173289"/>
              <a:gd name="connsiteY5" fmla="*/ 90372 h 953525"/>
              <a:gd name="connsiteX6" fmla="*/ 3777302 w 5173289"/>
              <a:gd name="connsiteY6" fmla="*/ 124172 h 953525"/>
              <a:gd name="connsiteX7" fmla="*/ 3771965 w 5173289"/>
              <a:gd name="connsiteY7" fmla="*/ 146587 h 953525"/>
              <a:gd name="connsiteX8" fmla="*/ 3763426 w 5173289"/>
              <a:gd name="connsiteY8" fmla="*/ 159039 h 953525"/>
              <a:gd name="connsiteX9" fmla="*/ 3752041 w 5173289"/>
              <a:gd name="connsiteY9" fmla="*/ 162953 h 953525"/>
              <a:gd name="connsiteX10" fmla="*/ 3423289 w 5173289"/>
              <a:gd name="connsiteY10" fmla="*/ 162953 h 953525"/>
              <a:gd name="connsiteX11" fmla="*/ 3423289 w 5173289"/>
              <a:gd name="connsiteY11" fmla="*/ 387814 h 953525"/>
              <a:gd name="connsiteX12" fmla="*/ 3701518 w 5173289"/>
              <a:gd name="connsiteY12" fmla="*/ 387814 h 953525"/>
              <a:gd name="connsiteX13" fmla="*/ 3713259 w 5173289"/>
              <a:gd name="connsiteY13" fmla="*/ 391728 h 953525"/>
              <a:gd name="connsiteX14" fmla="*/ 3722154 w 5173289"/>
              <a:gd name="connsiteY14" fmla="*/ 403825 h 953525"/>
              <a:gd name="connsiteX15" fmla="*/ 3727491 w 5173289"/>
              <a:gd name="connsiteY15" fmla="*/ 425884 h 953525"/>
              <a:gd name="connsiteX16" fmla="*/ 3729270 w 5173289"/>
              <a:gd name="connsiteY16" fmla="*/ 459684 h 953525"/>
              <a:gd name="connsiteX17" fmla="*/ 3727491 w 5173289"/>
              <a:gd name="connsiteY17" fmla="*/ 493840 h 953525"/>
              <a:gd name="connsiteX18" fmla="*/ 3722154 w 5173289"/>
              <a:gd name="connsiteY18" fmla="*/ 515543 h 953525"/>
              <a:gd name="connsiteX19" fmla="*/ 3713259 w 5173289"/>
              <a:gd name="connsiteY19" fmla="*/ 527284 h 953525"/>
              <a:gd name="connsiteX20" fmla="*/ 3701518 w 5173289"/>
              <a:gd name="connsiteY20" fmla="*/ 530842 h 953525"/>
              <a:gd name="connsiteX21" fmla="*/ 3423289 w 5173289"/>
              <a:gd name="connsiteY21" fmla="*/ 530842 h 953525"/>
              <a:gd name="connsiteX22" fmla="*/ 3423289 w 5173289"/>
              <a:gd name="connsiteY22" fmla="*/ 790571 h 953525"/>
              <a:gd name="connsiteX23" fmla="*/ 3754887 w 5173289"/>
              <a:gd name="connsiteY23" fmla="*/ 790571 h 953525"/>
              <a:gd name="connsiteX24" fmla="*/ 3766628 w 5173289"/>
              <a:gd name="connsiteY24" fmla="*/ 794484 h 953525"/>
              <a:gd name="connsiteX25" fmla="*/ 3775523 w 5173289"/>
              <a:gd name="connsiteY25" fmla="*/ 806937 h 953525"/>
              <a:gd name="connsiteX26" fmla="*/ 3780860 w 5173289"/>
              <a:gd name="connsiteY26" fmla="*/ 829352 h 953525"/>
              <a:gd name="connsiteX27" fmla="*/ 3782639 w 5173289"/>
              <a:gd name="connsiteY27" fmla="*/ 863864 h 953525"/>
              <a:gd name="connsiteX28" fmla="*/ 3780860 w 5173289"/>
              <a:gd name="connsiteY28" fmla="*/ 898376 h 953525"/>
              <a:gd name="connsiteX29" fmla="*/ 3775523 w 5173289"/>
              <a:gd name="connsiteY29" fmla="*/ 920791 h 953525"/>
              <a:gd name="connsiteX30" fmla="*/ 3766628 w 5173289"/>
              <a:gd name="connsiteY30" fmla="*/ 933243 h 953525"/>
              <a:gd name="connsiteX31" fmla="*/ 3754887 w 5173289"/>
              <a:gd name="connsiteY31" fmla="*/ 937157 h 953525"/>
              <a:gd name="connsiteX32" fmla="*/ 3292357 w 5173289"/>
              <a:gd name="connsiteY32" fmla="*/ 937157 h 953525"/>
              <a:gd name="connsiteX33" fmla="*/ 3252864 w 5173289"/>
              <a:gd name="connsiteY33" fmla="*/ 923281 h 953525"/>
              <a:gd name="connsiteX34" fmla="*/ 3236854 w 5173289"/>
              <a:gd name="connsiteY34" fmla="*/ 878096 h 953525"/>
              <a:gd name="connsiteX35" fmla="*/ 3236854 w 5173289"/>
              <a:gd name="connsiteY35" fmla="*/ 75428 h 953525"/>
              <a:gd name="connsiteX36" fmla="*/ 3252864 w 5173289"/>
              <a:gd name="connsiteY36" fmla="*/ 30243 h 953525"/>
              <a:gd name="connsiteX37" fmla="*/ 3292357 w 5173289"/>
              <a:gd name="connsiteY37" fmla="*/ 16367 h 953525"/>
              <a:gd name="connsiteX38" fmla="*/ 834521 w 5173289"/>
              <a:gd name="connsiteY38" fmla="*/ 12098 h 953525"/>
              <a:gd name="connsiteX39" fmla="*/ 879351 w 5173289"/>
              <a:gd name="connsiteY39" fmla="*/ 14233 h 953525"/>
              <a:gd name="connsiteX40" fmla="*/ 907814 w 5173289"/>
              <a:gd name="connsiteY40" fmla="*/ 19926 h 953525"/>
              <a:gd name="connsiteX41" fmla="*/ 923114 w 5173289"/>
              <a:gd name="connsiteY41" fmla="*/ 29176 h 953525"/>
              <a:gd name="connsiteX42" fmla="*/ 927739 w 5173289"/>
              <a:gd name="connsiteY42" fmla="*/ 41985 h 953525"/>
              <a:gd name="connsiteX43" fmla="*/ 927739 w 5173289"/>
              <a:gd name="connsiteY43" fmla="*/ 585635 h 953525"/>
              <a:gd name="connsiteX44" fmla="*/ 941259 w 5173289"/>
              <a:gd name="connsiteY44" fmla="*/ 680632 h 953525"/>
              <a:gd name="connsiteX45" fmla="*/ 980040 w 5173289"/>
              <a:gd name="connsiteY45" fmla="*/ 747165 h 953525"/>
              <a:gd name="connsiteX46" fmla="*/ 1040525 w 5173289"/>
              <a:gd name="connsiteY46" fmla="*/ 786658 h 953525"/>
              <a:gd name="connsiteX47" fmla="*/ 1119155 w 5173289"/>
              <a:gd name="connsiteY47" fmla="*/ 799822 h 953525"/>
              <a:gd name="connsiteX48" fmla="*/ 1198141 w 5173289"/>
              <a:gd name="connsiteY48" fmla="*/ 786302 h 953525"/>
              <a:gd name="connsiteX49" fmla="*/ 1257203 w 5173289"/>
              <a:gd name="connsiteY49" fmla="*/ 746809 h 953525"/>
              <a:gd name="connsiteX50" fmla="*/ 1294561 w 5173289"/>
              <a:gd name="connsiteY50" fmla="*/ 682767 h 953525"/>
              <a:gd name="connsiteX51" fmla="*/ 1307725 w 5173289"/>
              <a:gd name="connsiteY51" fmla="*/ 596309 h 953525"/>
              <a:gd name="connsiteX52" fmla="*/ 1307725 w 5173289"/>
              <a:gd name="connsiteY52" fmla="*/ 41985 h 953525"/>
              <a:gd name="connsiteX53" fmla="*/ 1311995 w 5173289"/>
              <a:gd name="connsiteY53" fmla="*/ 29176 h 953525"/>
              <a:gd name="connsiteX54" fmla="*/ 1326938 w 5173289"/>
              <a:gd name="connsiteY54" fmla="*/ 19926 h 953525"/>
              <a:gd name="connsiteX55" fmla="*/ 1355757 w 5173289"/>
              <a:gd name="connsiteY55" fmla="*/ 14233 h 953525"/>
              <a:gd name="connsiteX56" fmla="*/ 1400943 w 5173289"/>
              <a:gd name="connsiteY56" fmla="*/ 12098 h 953525"/>
              <a:gd name="connsiteX57" fmla="*/ 1445417 w 5173289"/>
              <a:gd name="connsiteY57" fmla="*/ 14233 h 953525"/>
              <a:gd name="connsiteX58" fmla="*/ 1473524 w 5173289"/>
              <a:gd name="connsiteY58" fmla="*/ 19926 h 953525"/>
              <a:gd name="connsiteX59" fmla="*/ 1488467 w 5173289"/>
              <a:gd name="connsiteY59" fmla="*/ 29176 h 953525"/>
              <a:gd name="connsiteX60" fmla="*/ 1492737 w 5173289"/>
              <a:gd name="connsiteY60" fmla="*/ 41985 h 953525"/>
              <a:gd name="connsiteX61" fmla="*/ 1492737 w 5173289"/>
              <a:gd name="connsiteY61" fmla="*/ 594174 h 953525"/>
              <a:gd name="connsiteX62" fmla="*/ 1467831 w 5173289"/>
              <a:gd name="connsiteY62" fmla="*/ 745742 h 953525"/>
              <a:gd name="connsiteX63" fmla="*/ 1394538 w 5173289"/>
              <a:gd name="connsiteY63" fmla="*/ 858884 h 953525"/>
              <a:gd name="connsiteX64" fmla="*/ 1274992 w 5173289"/>
              <a:gd name="connsiteY64" fmla="*/ 929331 h 953525"/>
              <a:gd name="connsiteX65" fmla="*/ 1111328 w 5173289"/>
              <a:gd name="connsiteY65" fmla="*/ 953525 h 953525"/>
              <a:gd name="connsiteX66" fmla="*/ 955491 w 5173289"/>
              <a:gd name="connsiteY66" fmla="*/ 931821 h 953525"/>
              <a:gd name="connsiteX67" fmla="*/ 838791 w 5173289"/>
              <a:gd name="connsiteY67" fmla="*/ 866000 h 953525"/>
              <a:gd name="connsiteX68" fmla="*/ 765853 w 5173289"/>
              <a:gd name="connsiteY68" fmla="*/ 756060 h 953525"/>
              <a:gd name="connsiteX69" fmla="*/ 740592 w 5173289"/>
              <a:gd name="connsiteY69" fmla="*/ 602002 h 953525"/>
              <a:gd name="connsiteX70" fmla="*/ 740592 w 5173289"/>
              <a:gd name="connsiteY70" fmla="*/ 41985 h 953525"/>
              <a:gd name="connsiteX71" fmla="*/ 744862 w 5173289"/>
              <a:gd name="connsiteY71" fmla="*/ 29176 h 953525"/>
              <a:gd name="connsiteX72" fmla="*/ 760161 w 5173289"/>
              <a:gd name="connsiteY72" fmla="*/ 19926 h 953525"/>
              <a:gd name="connsiteX73" fmla="*/ 788980 w 5173289"/>
              <a:gd name="connsiteY73" fmla="*/ 14233 h 953525"/>
              <a:gd name="connsiteX74" fmla="*/ 834521 w 5173289"/>
              <a:gd name="connsiteY74" fmla="*/ 12098 h 953525"/>
              <a:gd name="connsiteX75" fmla="*/ 2848161 w 5173289"/>
              <a:gd name="connsiteY75" fmla="*/ 1424 h 953525"/>
              <a:gd name="connsiteX76" fmla="*/ 2922166 w 5173289"/>
              <a:gd name="connsiteY76" fmla="*/ 7829 h 953525"/>
              <a:gd name="connsiteX77" fmla="*/ 2987987 w 5173289"/>
              <a:gd name="connsiteY77" fmla="*/ 24551 h 953525"/>
              <a:gd name="connsiteX78" fmla="*/ 3042424 w 5173289"/>
              <a:gd name="connsiteY78" fmla="*/ 48389 h 953525"/>
              <a:gd name="connsiteX79" fmla="*/ 3076224 w 5173289"/>
              <a:gd name="connsiteY79" fmla="*/ 71516 h 953525"/>
              <a:gd name="connsiteX80" fmla="*/ 3089388 w 5173289"/>
              <a:gd name="connsiteY80" fmla="*/ 87526 h 953525"/>
              <a:gd name="connsiteX81" fmla="*/ 3095081 w 5173289"/>
              <a:gd name="connsiteY81" fmla="*/ 103893 h 953525"/>
              <a:gd name="connsiteX82" fmla="*/ 3098283 w 5173289"/>
              <a:gd name="connsiteY82" fmla="*/ 127375 h 953525"/>
              <a:gd name="connsiteX83" fmla="*/ 3099350 w 5173289"/>
              <a:gd name="connsiteY83" fmla="*/ 160819 h 953525"/>
              <a:gd name="connsiteX84" fmla="*/ 3097927 w 5173289"/>
              <a:gd name="connsiteY84" fmla="*/ 197110 h 953525"/>
              <a:gd name="connsiteX85" fmla="*/ 3092946 w 5173289"/>
              <a:gd name="connsiteY85" fmla="*/ 221304 h 953525"/>
              <a:gd name="connsiteX86" fmla="*/ 3084407 w 5173289"/>
              <a:gd name="connsiteY86" fmla="*/ 234824 h 953525"/>
              <a:gd name="connsiteX87" fmla="*/ 3073022 w 5173289"/>
              <a:gd name="connsiteY87" fmla="*/ 239094 h 953525"/>
              <a:gd name="connsiteX88" fmla="*/ 3045981 w 5173289"/>
              <a:gd name="connsiteY88" fmla="*/ 226641 h 953525"/>
              <a:gd name="connsiteX89" fmla="*/ 3003642 w 5173289"/>
              <a:gd name="connsiteY89" fmla="*/ 198889 h 953525"/>
              <a:gd name="connsiteX90" fmla="*/ 2941734 w 5173289"/>
              <a:gd name="connsiteY90" fmla="*/ 171137 h 953525"/>
              <a:gd name="connsiteX91" fmla="*/ 2855988 w 5173289"/>
              <a:gd name="connsiteY91" fmla="*/ 158685 h 953525"/>
              <a:gd name="connsiteX92" fmla="*/ 2758146 w 5173289"/>
              <a:gd name="connsiteY92" fmla="*/ 181100 h 953525"/>
              <a:gd name="connsiteX93" fmla="*/ 2684852 w 5173289"/>
              <a:gd name="connsiteY93" fmla="*/ 245142 h 953525"/>
              <a:gd name="connsiteX94" fmla="*/ 2638955 w 5173289"/>
              <a:gd name="connsiteY94" fmla="*/ 345831 h 953525"/>
              <a:gd name="connsiteX95" fmla="*/ 2623300 w 5173289"/>
              <a:gd name="connsiteY95" fmla="*/ 478898 h 953525"/>
              <a:gd name="connsiteX96" fmla="*/ 2640023 w 5173289"/>
              <a:gd name="connsiteY96" fmla="*/ 619436 h 953525"/>
              <a:gd name="connsiteX97" fmla="*/ 2687699 w 5173289"/>
              <a:gd name="connsiteY97" fmla="*/ 717279 h 953525"/>
              <a:gd name="connsiteX98" fmla="*/ 2762415 w 5173289"/>
              <a:gd name="connsiteY98" fmla="*/ 774561 h 953525"/>
              <a:gd name="connsiteX99" fmla="*/ 2860970 w 5173289"/>
              <a:gd name="connsiteY99" fmla="*/ 793418 h 953525"/>
              <a:gd name="connsiteX100" fmla="*/ 2947071 w 5173289"/>
              <a:gd name="connsiteY100" fmla="*/ 781677 h 953525"/>
              <a:gd name="connsiteX101" fmla="*/ 3009335 w 5173289"/>
              <a:gd name="connsiteY101" fmla="*/ 755704 h 953525"/>
              <a:gd name="connsiteX102" fmla="*/ 3052030 w 5173289"/>
              <a:gd name="connsiteY102" fmla="*/ 730087 h 953525"/>
              <a:gd name="connsiteX103" fmla="*/ 3078003 w 5173289"/>
              <a:gd name="connsiteY103" fmla="*/ 718702 h 953525"/>
              <a:gd name="connsiteX104" fmla="*/ 3089388 w 5173289"/>
              <a:gd name="connsiteY104" fmla="*/ 721548 h 953525"/>
              <a:gd name="connsiteX105" fmla="*/ 3096504 w 5173289"/>
              <a:gd name="connsiteY105" fmla="*/ 732933 h 953525"/>
              <a:gd name="connsiteX106" fmla="*/ 3100773 w 5173289"/>
              <a:gd name="connsiteY106" fmla="*/ 756772 h 953525"/>
              <a:gd name="connsiteX107" fmla="*/ 3102197 w 5173289"/>
              <a:gd name="connsiteY107" fmla="*/ 797688 h 953525"/>
              <a:gd name="connsiteX108" fmla="*/ 3101129 w 5173289"/>
              <a:gd name="connsiteY108" fmla="*/ 827930 h 953525"/>
              <a:gd name="connsiteX109" fmla="*/ 3097927 w 5173289"/>
              <a:gd name="connsiteY109" fmla="*/ 849277 h 953525"/>
              <a:gd name="connsiteX110" fmla="*/ 3092234 w 5173289"/>
              <a:gd name="connsiteY110" fmla="*/ 864577 h 953525"/>
              <a:gd name="connsiteX111" fmla="*/ 3080849 w 5173289"/>
              <a:gd name="connsiteY111" fmla="*/ 879164 h 953525"/>
              <a:gd name="connsiteX112" fmla="*/ 3050607 w 5173289"/>
              <a:gd name="connsiteY112" fmla="*/ 900156 h 953525"/>
              <a:gd name="connsiteX113" fmla="*/ 2995815 w 5173289"/>
              <a:gd name="connsiteY113" fmla="*/ 924705 h 953525"/>
              <a:gd name="connsiteX114" fmla="*/ 2921810 w 5173289"/>
              <a:gd name="connsiteY114" fmla="*/ 944274 h 953525"/>
              <a:gd name="connsiteX115" fmla="*/ 2831795 w 5173289"/>
              <a:gd name="connsiteY115" fmla="*/ 952101 h 953525"/>
              <a:gd name="connsiteX116" fmla="*/ 2661014 w 5173289"/>
              <a:gd name="connsiteY116" fmla="*/ 922926 h 953525"/>
              <a:gd name="connsiteX117" fmla="*/ 2531506 w 5173289"/>
              <a:gd name="connsiteY117" fmla="*/ 835757 h 953525"/>
              <a:gd name="connsiteX118" fmla="*/ 2449674 w 5173289"/>
              <a:gd name="connsiteY118" fmla="*/ 690950 h 953525"/>
              <a:gd name="connsiteX119" fmla="*/ 2421210 w 5173289"/>
              <a:gd name="connsiteY119" fmla="*/ 488860 h 953525"/>
              <a:gd name="connsiteX120" fmla="*/ 2452520 w 5173289"/>
              <a:gd name="connsiteY120" fmla="*/ 280366 h 953525"/>
              <a:gd name="connsiteX121" fmla="*/ 2540045 w 5173289"/>
              <a:gd name="connsiteY121" fmla="*/ 127375 h 953525"/>
              <a:gd name="connsiteX122" fmla="*/ 2674890 w 5173289"/>
              <a:gd name="connsiteY122" fmla="*/ 33446 h 953525"/>
              <a:gd name="connsiteX123" fmla="*/ 2848161 w 5173289"/>
              <a:gd name="connsiteY123" fmla="*/ 1424 h 953525"/>
              <a:gd name="connsiteX124" fmla="*/ 2076635 w 5173289"/>
              <a:gd name="connsiteY124" fmla="*/ 1424 h 953525"/>
              <a:gd name="connsiteX125" fmla="*/ 2150640 w 5173289"/>
              <a:gd name="connsiteY125" fmla="*/ 7829 h 953525"/>
              <a:gd name="connsiteX126" fmla="*/ 2216461 w 5173289"/>
              <a:gd name="connsiteY126" fmla="*/ 24551 h 953525"/>
              <a:gd name="connsiteX127" fmla="*/ 2270898 w 5173289"/>
              <a:gd name="connsiteY127" fmla="*/ 48389 h 953525"/>
              <a:gd name="connsiteX128" fmla="*/ 2304698 w 5173289"/>
              <a:gd name="connsiteY128" fmla="*/ 71516 h 953525"/>
              <a:gd name="connsiteX129" fmla="*/ 2317862 w 5173289"/>
              <a:gd name="connsiteY129" fmla="*/ 87526 h 953525"/>
              <a:gd name="connsiteX130" fmla="*/ 2323555 w 5173289"/>
              <a:gd name="connsiteY130" fmla="*/ 103893 h 953525"/>
              <a:gd name="connsiteX131" fmla="*/ 2326757 w 5173289"/>
              <a:gd name="connsiteY131" fmla="*/ 127375 h 953525"/>
              <a:gd name="connsiteX132" fmla="*/ 2327824 w 5173289"/>
              <a:gd name="connsiteY132" fmla="*/ 160819 h 953525"/>
              <a:gd name="connsiteX133" fmla="*/ 2326401 w 5173289"/>
              <a:gd name="connsiteY133" fmla="*/ 197110 h 953525"/>
              <a:gd name="connsiteX134" fmla="*/ 2321420 w 5173289"/>
              <a:gd name="connsiteY134" fmla="*/ 221304 h 953525"/>
              <a:gd name="connsiteX135" fmla="*/ 2312881 w 5173289"/>
              <a:gd name="connsiteY135" fmla="*/ 234824 h 953525"/>
              <a:gd name="connsiteX136" fmla="*/ 2301496 w 5173289"/>
              <a:gd name="connsiteY136" fmla="*/ 239094 h 953525"/>
              <a:gd name="connsiteX137" fmla="*/ 2274456 w 5173289"/>
              <a:gd name="connsiteY137" fmla="*/ 226641 h 953525"/>
              <a:gd name="connsiteX138" fmla="*/ 2232116 w 5173289"/>
              <a:gd name="connsiteY138" fmla="*/ 198889 h 953525"/>
              <a:gd name="connsiteX139" fmla="*/ 2170209 w 5173289"/>
              <a:gd name="connsiteY139" fmla="*/ 171137 h 953525"/>
              <a:gd name="connsiteX140" fmla="*/ 2084463 w 5173289"/>
              <a:gd name="connsiteY140" fmla="*/ 158685 h 953525"/>
              <a:gd name="connsiteX141" fmla="*/ 1986620 w 5173289"/>
              <a:gd name="connsiteY141" fmla="*/ 181100 h 953525"/>
              <a:gd name="connsiteX142" fmla="*/ 1913327 w 5173289"/>
              <a:gd name="connsiteY142" fmla="*/ 245142 h 953525"/>
              <a:gd name="connsiteX143" fmla="*/ 1867430 w 5173289"/>
              <a:gd name="connsiteY143" fmla="*/ 345831 h 953525"/>
              <a:gd name="connsiteX144" fmla="*/ 1851775 w 5173289"/>
              <a:gd name="connsiteY144" fmla="*/ 478898 h 953525"/>
              <a:gd name="connsiteX145" fmla="*/ 1868497 w 5173289"/>
              <a:gd name="connsiteY145" fmla="*/ 619436 h 953525"/>
              <a:gd name="connsiteX146" fmla="*/ 1916173 w 5173289"/>
              <a:gd name="connsiteY146" fmla="*/ 717279 h 953525"/>
              <a:gd name="connsiteX147" fmla="*/ 1990889 w 5173289"/>
              <a:gd name="connsiteY147" fmla="*/ 774561 h 953525"/>
              <a:gd name="connsiteX148" fmla="*/ 2089444 w 5173289"/>
              <a:gd name="connsiteY148" fmla="*/ 793418 h 953525"/>
              <a:gd name="connsiteX149" fmla="*/ 2175546 w 5173289"/>
              <a:gd name="connsiteY149" fmla="*/ 781677 h 953525"/>
              <a:gd name="connsiteX150" fmla="*/ 2237809 w 5173289"/>
              <a:gd name="connsiteY150" fmla="*/ 755704 h 953525"/>
              <a:gd name="connsiteX151" fmla="*/ 2280504 w 5173289"/>
              <a:gd name="connsiteY151" fmla="*/ 730087 h 953525"/>
              <a:gd name="connsiteX152" fmla="*/ 2306477 w 5173289"/>
              <a:gd name="connsiteY152" fmla="*/ 718702 h 953525"/>
              <a:gd name="connsiteX153" fmla="*/ 2317862 w 5173289"/>
              <a:gd name="connsiteY153" fmla="*/ 721548 h 953525"/>
              <a:gd name="connsiteX154" fmla="*/ 2324978 w 5173289"/>
              <a:gd name="connsiteY154" fmla="*/ 732933 h 953525"/>
              <a:gd name="connsiteX155" fmla="*/ 2329248 w 5173289"/>
              <a:gd name="connsiteY155" fmla="*/ 756772 h 953525"/>
              <a:gd name="connsiteX156" fmla="*/ 2330671 w 5173289"/>
              <a:gd name="connsiteY156" fmla="*/ 797688 h 953525"/>
              <a:gd name="connsiteX157" fmla="*/ 2329603 w 5173289"/>
              <a:gd name="connsiteY157" fmla="*/ 827930 h 953525"/>
              <a:gd name="connsiteX158" fmla="*/ 2326401 w 5173289"/>
              <a:gd name="connsiteY158" fmla="*/ 849277 h 953525"/>
              <a:gd name="connsiteX159" fmla="*/ 2320708 w 5173289"/>
              <a:gd name="connsiteY159" fmla="*/ 864577 h 953525"/>
              <a:gd name="connsiteX160" fmla="*/ 2309323 w 5173289"/>
              <a:gd name="connsiteY160" fmla="*/ 879164 h 953525"/>
              <a:gd name="connsiteX161" fmla="*/ 2279081 w 5173289"/>
              <a:gd name="connsiteY161" fmla="*/ 900156 h 953525"/>
              <a:gd name="connsiteX162" fmla="*/ 2224289 w 5173289"/>
              <a:gd name="connsiteY162" fmla="*/ 924705 h 953525"/>
              <a:gd name="connsiteX163" fmla="*/ 2150284 w 5173289"/>
              <a:gd name="connsiteY163" fmla="*/ 944274 h 953525"/>
              <a:gd name="connsiteX164" fmla="*/ 2060269 w 5173289"/>
              <a:gd name="connsiteY164" fmla="*/ 952101 h 953525"/>
              <a:gd name="connsiteX165" fmla="*/ 1889489 w 5173289"/>
              <a:gd name="connsiteY165" fmla="*/ 922926 h 953525"/>
              <a:gd name="connsiteX166" fmla="*/ 1759980 w 5173289"/>
              <a:gd name="connsiteY166" fmla="*/ 835757 h 953525"/>
              <a:gd name="connsiteX167" fmla="*/ 1678148 w 5173289"/>
              <a:gd name="connsiteY167" fmla="*/ 690950 h 953525"/>
              <a:gd name="connsiteX168" fmla="*/ 1649685 w 5173289"/>
              <a:gd name="connsiteY168" fmla="*/ 488860 h 953525"/>
              <a:gd name="connsiteX169" fmla="*/ 1680994 w 5173289"/>
              <a:gd name="connsiteY169" fmla="*/ 280366 h 953525"/>
              <a:gd name="connsiteX170" fmla="*/ 1768519 w 5173289"/>
              <a:gd name="connsiteY170" fmla="*/ 127375 h 953525"/>
              <a:gd name="connsiteX171" fmla="*/ 1903365 w 5173289"/>
              <a:gd name="connsiteY171" fmla="*/ 33446 h 953525"/>
              <a:gd name="connsiteX172" fmla="*/ 2076635 w 5173289"/>
              <a:gd name="connsiteY172" fmla="*/ 1424 h 953525"/>
              <a:gd name="connsiteX173" fmla="*/ 4896483 w 5173289"/>
              <a:gd name="connsiteY173" fmla="*/ 0 h 953525"/>
              <a:gd name="connsiteX174" fmla="*/ 4961948 w 5173289"/>
              <a:gd name="connsiteY174" fmla="*/ 4981 h 953525"/>
              <a:gd name="connsiteX175" fmla="*/ 5023145 w 5173289"/>
              <a:gd name="connsiteY175" fmla="*/ 18502 h 953525"/>
              <a:gd name="connsiteX176" fmla="*/ 5073667 w 5173289"/>
              <a:gd name="connsiteY176" fmla="*/ 37714 h 953525"/>
              <a:gd name="connsiteX177" fmla="*/ 5102842 w 5173289"/>
              <a:gd name="connsiteY177" fmla="*/ 55504 h 953525"/>
              <a:gd name="connsiteX178" fmla="*/ 5112448 w 5173289"/>
              <a:gd name="connsiteY178" fmla="*/ 67601 h 953525"/>
              <a:gd name="connsiteX179" fmla="*/ 5116718 w 5173289"/>
              <a:gd name="connsiteY179" fmla="*/ 80765 h 953525"/>
              <a:gd name="connsiteX180" fmla="*/ 5119209 w 5173289"/>
              <a:gd name="connsiteY180" fmla="*/ 101401 h 953525"/>
              <a:gd name="connsiteX181" fmla="*/ 5119920 w 5173289"/>
              <a:gd name="connsiteY181" fmla="*/ 132355 h 953525"/>
              <a:gd name="connsiteX182" fmla="*/ 5118853 w 5173289"/>
              <a:gd name="connsiteY182" fmla="*/ 167223 h 953525"/>
              <a:gd name="connsiteX183" fmla="*/ 5115295 w 5173289"/>
              <a:gd name="connsiteY183" fmla="*/ 190705 h 953525"/>
              <a:gd name="connsiteX184" fmla="*/ 5108179 w 5173289"/>
              <a:gd name="connsiteY184" fmla="*/ 204225 h 953525"/>
              <a:gd name="connsiteX185" fmla="*/ 5095726 w 5173289"/>
              <a:gd name="connsiteY185" fmla="*/ 208495 h 953525"/>
              <a:gd name="connsiteX186" fmla="*/ 5070821 w 5173289"/>
              <a:gd name="connsiteY186" fmla="*/ 198532 h 953525"/>
              <a:gd name="connsiteX187" fmla="*/ 5028837 w 5173289"/>
              <a:gd name="connsiteY187" fmla="*/ 176829 h 953525"/>
              <a:gd name="connsiteX188" fmla="*/ 4971199 w 5173289"/>
              <a:gd name="connsiteY188" fmla="*/ 155482 h 953525"/>
              <a:gd name="connsiteX189" fmla="*/ 4899329 w 5173289"/>
              <a:gd name="connsiteY189" fmla="*/ 145875 h 953525"/>
              <a:gd name="connsiteX190" fmla="*/ 4845960 w 5173289"/>
              <a:gd name="connsiteY190" fmla="*/ 153347 h 953525"/>
              <a:gd name="connsiteX191" fmla="*/ 4807890 w 5173289"/>
              <a:gd name="connsiteY191" fmla="*/ 173983 h 953525"/>
              <a:gd name="connsiteX192" fmla="*/ 4785120 w 5173289"/>
              <a:gd name="connsiteY192" fmla="*/ 205648 h 953525"/>
              <a:gd name="connsiteX193" fmla="*/ 4777648 w 5173289"/>
              <a:gd name="connsiteY193" fmla="*/ 244785 h 953525"/>
              <a:gd name="connsiteX194" fmla="*/ 4794370 w 5173289"/>
              <a:gd name="connsiteY194" fmla="*/ 297798 h 953525"/>
              <a:gd name="connsiteX195" fmla="*/ 4839200 w 5173289"/>
              <a:gd name="connsiteY195" fmla="*/ 337647 h 953525"/>
              <a:gd name="connsiteX196" fmla="*/ 4902887 w 5173289"/>
              <a:gd name="connsiteY196" fmla="*/ 370380 h 953525"/>
              <a:gd name="connsiteX197" fmla="*/ 4975468 w 5173289"/>
              <a:gd name="connsiteY197" fmla="*/ 402757 h 953525"/>
              <a:gd name="connsiteX198" fmla="*/ 5048050 w 5173289"/>
              <a:gd name="connsiteY198" fmla="*/ 441539 h 953525"/>
              <a:gd name="connsiteX199" fmla="*/ 5111381 w 5173289"/>
              <a:gd name="connsiteY199" fmla="*/ 493484 h 953525"/>
              <a:gd name="connsiteX200" fmla="*/ 5156211 w 5173289"/>
              <a:gd name="connsiteY200" fmla="*/ 564643 h 953525"/>
              <a:gd name="connsiteX201" fmla="*/ 5173289 w 5173289"/>
              <a:gd name="connsiteY201" fmla="*/ 661062 h 953525"/>
              <a:gd name="connsiteX202" fmla="*/ 5146249 w 5173289"/>
              <a:gd name="connsiteY202" fmla="*/ 788436 h 953525"/>
              <a:gd name="connsiteX203" fmla="*/ 5072955 w 5173289"/>
              <a:gd name="connsiteY203" fmla="*/ 879875 h 953525"/>
              <a:gd name="connsiteX204" fmla="*/ 4964795 w 5173289"/>
              <a:gd name="connsiteY204" fmla="*/ 935022 h 953525"/>
              <a:gd name="connsiteX205" fmla="*/ 4832440 w 5173289"/>
              <a:gd name="connsiteY205" fmla="*/ 953524 h 953525"/>
              <a:gd name="connsiteX206" fmla="*/ 4743848 w 5173289"/>
              <a:gd name="connsiteY206" fmla="*/ 945696 h 953525"/>
              <a:gd name="connsiteX207" fmla="*/ 4671622 w 5173289"/>
              <a:gd name="connsiteY207" fmla="*/ 926839 h 953525"/>
              <a:gd name="connsiteX208" fmla="*/ 4619320 w 5173289"/>
              <a:gd name="connsiteY208" fmla="*/ 903713 h 953525"/>
              <a:gd name="connsiteX209" fmla="*/ 4589078 w 5173289"/>
              <a:gd name="connsiteY209" fmla="*/ 882365 h 953525"/>
              <a:gd name="connsiteX210" fmla="*/ 4575914 w 5173289"/>
              <a:gd name="connsiteY210" fmla="*/ 855681 h 953525"/>
              <a:gd name="connsiteX211" fmla="*/ 4572000 w 5173289"/>
              <a:gd name="connsiteY211" fmla="*/ 805514 h 953525"/>
              <a:gd name="connsiteX212" fmla="*/ 4573423 w 5173289"/>
              <a:gd name="connsiteY212" fmla="*/ 768512 h 953525"/>
              <a:gd name="connsiteX213" fmla="*/ 4578049 w 5173289"/>
              <a:gd name="connsiteY213" fmla="*/ 744318 h 953525"/>
              <a:gd name="connsiteX214" fmla="*/ 4586588 w 5173289"/>
              <a:gd name="connsiteY214" fmla="*/ 731153 h 953525"/>
              <a:gd name="connsiteX215" fmla="*/ 4599040 w 5173289"/>
              <a:gd name="connsiteY215" fmla="*/ 727240 h 953525"/>
              <a:gd name="connsiteX216" fmla="*/ 4627148 w 5173289"/>
              <a:gd name="connsiteY216" fmla="*/ 738981 h 953525"/>
              <a:gd name="connsiteX217" fmla="*/ 4673757 w 5173289"/>
              <a:gd name="connsiteY217" fmla="*/ 764954 h 953525"/>
              <a:gd name="connsiteX218" fmla="*/ 4741713 w 5173289"/>
              <a:gd name="connsiteY218" fmla="*/ 790927 h 953525"/>
              <a:gd name="connsiteX219" fmla="*/ 4833152 w 5173289"/>
              <a:gd name="connsiteY219" fmla="*/ 802668 h 953525"/>
              <a:gd name="connsiteX220" fmla="*/ 4894347 w 5173289"/>
              <a:gd name="connsiteY220" fmla="*/ 794484 h 953525"/>
              <a:gd name="connsiteX221" fmla="*/ 4940245 w 5173289"/>
              <a:gd name="connsiteY221" fmla="*/ 771358 h 953525"/>
              <a:gd name="connsiteX222" fmla="*/ 4969064 w 5173289"/>
              <a:gd name="connsiteY222" fmla="*/ 734356 h 953525"/>
              <a:gd name="connsiteX223" fmla="*/ 4979026 w 5173289"/>
              <a:gd name="connsiteY223" fmla="*/ 685256 h 953525"/>
              <a:gd name="connsiteX224" fmla="*/ 4961948 w 5173289"/>
              <a:gd name="connsiteY224" fmla="*/ 631532 h 953525"/>
              <a:gd name="connsiteX225" fmla="*/ 4917474 w 5173289"/>
              <a:gd name="connsiteY225" fmla="*/ 591683 h 953525"/>
              <a:gd name="connsiteX226" fmla="*/ 4855211 w 5173289"/>
              <a:gd name="connsiteY226" fmla="*/ 558950 h 953525"/>
              <a:gd name="connsiteX227" fmla="*/ 4783341 w 5173289"/>
              <a:gd name="connsiteY227" fmla="*/ 526573 h 953525"/>
              <a:gd name="connsiteX228" fmla="*/ 4711471 w 5173289"/>
              <a:gd name="connsiteY228" fmla="*/ 487792 h 953525"/>
              <a:gd name="connsiteX229" fmla="*/ 4649207 w 5173289"/>
              <a:gd name="connsiteY229" fmla="*/ 435846 h 953525"/>
              <a:gd name="connsiteX230" fmla="*/ 4604733 w 5173289"/>
              <a:gd name="connsiteY230" fmla="*/ 364332 h 953525"/>
              <a:gd name="connsiteX231" fmla="*/ 4587655 w 5173289"/>
              <a:gd name="connsiteY231" fmla="*/ 265421 h 953525"/>
              <a:gd name="connsiteX232" fmla="*/ 4612205 w 5173289"/>
              <a:gd name="connsiteY232" fmla="*/ 149077 h 953525"/>
              <a:gd name="connsiteX233" fmla="*/ 4678382 w 5173289"/>
              <a:gd name="connsiteY233" fmla="*/ 65822 h 953525"/>
              <a:gd name="connsiteX234" fmla="*/ 4776581 w 5173289"/>
              <a:gd name="connsiteY234" fmla="*/ 16367 h 953525"/>
              <a:gd name="connsiteX235" fmla="*/ 4896483 w 5173289"/>
              <a:gd name="connsiteY235" fmla="*/ 0 h 953525"/>
              <a:gd name="connsiteX236" fmla="*/ 4210683 w 5173289"/>
              <a:gd name="connsiteY236" fmla="*/ 0 h 953525"/>
              <a:gd name="connsiteX237" fmla="*/ 4276148 w 5173289"/>
              <a:gd name="connsiteY237" fmla="*/ 4981 h 953525"/>
              <a:gd name="connsiteX238" fmla="*/ 4337345 w 5173289"/>
              <a:gd name="connsiteY238" fmla="*/ 18502 h 953525"/>
              <a:gd name="connsiteX239" fmla="*/ 4387867 w 5173289"/>
              <a:gd name="connsiteY239" fmla="*/ 37714 h 953525"/>
              <a:gd name="connsiteX240" fmla="*/ 4417042 w 5173289"/>
              <a:gd name="connsiteY240" fmla="*/ 55504 h 953525"/>
              <a:gd name="connsiteX241" fmla="*/ 4426648 w 5173289"/>
              <a:gd name="connsiteY241" fmla="*/ 67601 h 953525"/>
              <a:gd name="connsiteX242" fmla="*/ 4430918 w 5173289"/>
              <a:gd name="connsiteY242" fmla="*/ 80765 h 953525"/>
              <a:gd name="connsiteX243" fmla="*/ 4433409 w 5173289"/>
              <a:gd name="connsiteY243" fmla="*/ 101401 h 953525"/>
              <a:gd name="connsiteX244" fmla="*/ 4434120 w 5173289"/>
              <a:gd name="connsiteY244" fmla="*/ 132355 h 953525"/>
              <a:gd name="connsiteX245" fmla="*/ 4433053 w 5173289"/>
              <a:gd name="connsiteY245" fmla="*/ 167223 h 953525"/>
              <a:gd name="connsiteX246" fmla="*/ 4429495 w 5173289"/>
              <a:gd name="connsiteY246" fmla="*/ 190705 h 953525"/>
              <a:gd name="connsiteX247" fmla="*/ 4422379 w 5173289"/>
              <a:gd name="connsiteY247" fmla="*/ 204225 h 953525"/>
              <a:gd name="connsiteX248" fmla="*/ 4409926 w 5173289"/>
              <a:gd name="connsiteY248" fmla="*/ 208495 h 953525"/>
              <a:gd name="connsiteX249" fmla="*/ 4385021 w 5173289"/>
              <a:gd name="connsiteY249" fmla="*/ 198532 h 953525"/>
              <a:gd name="connsiteX250" fmla="*/ 4343037 w 5173289"/>
              <a:gd name="connsiteY250" fmla="*/ 176829 h 953525"/>
              <a:gd name="connsiteX251" fmla="*/ 4285399 w 5173289"/>
              <a:gd name="connsiteY251" fmla="*/ 155482 h 953525"/>
              <a:gd name="connsiteX252" fmla="*/ 4213529 w 5173289"/>
              <a:gd name="connsiteY252" fmla="*/ 145875 h 953525"/>
              <a:gd name="connsiteX253" fmla="*/ 4160160 w 5173289"/>
              <a:gd name="connsiteY253" fmla="*/ 153347 h 953525"/>
              <a:gd name="connsiteX254" fmla="*/ 4122090 w 5173289"/>
              <a:gd name="connsiteY254" fmla="*/ 173983 h 953525"/>
              <a:gd name="connsiteX255" fmla="*/ 4099320 w 5173289"/>
              <a:gd name="connsiteY255" fmla="*/ 205648 h 953525"/>
              <a:gd name="connsiteX256" fmla="*/ 4091848 w 5173289"/>
              <a:gd name="connsiteY256" fmla="*/ 244785 h 953525"/>
              <a:gd name="connsiteX257" fmla="*/ 4108570 w 5173289"/>
              <a:gd name="connsiteY257" fmla="*/ 297798 h 953525"/>
              <a:gd name="connsiteX258" fmla="*/ 4153400 w 5173289"/>
              <a:gd name="connsiteY258" fmla="*/ 337647 h 953525"/>
              <a:gd name="connsiteX259" fmla="*/ 4217087 w 5173289"/>
              <a:gd name="connsiteY259" fmla="*/ 370380 h 953525"/>
              <a:gd name="connsiteX260" fmla="*/ 4289668 w 5173289"/>
              <a:gd name="connsiteY260" fmla="*/ 402757 h 953525"/>
              <a:gd name="connsiteX261" fmla="*/ 4362250 w 5173289"/>
              <a:gd name="connsiteY261" fmla="*/ 441539 h 953525"/>
              <a:gd name="connsiteX262" fmla="*/ 4425581 w 5173289"/>
              <a:gd name="connsiteY262" fmla="*/ 493484 h 953525"/>
              <a:gd name="connsiteX263" fmla="*/ 4470411 w 5173289"/>
              <a:gd name="connsiteY263" fmla="*/ 564643 h 953525"/>
              <a:gd name="connsiteX264" fmla="*/ 4487489 w 5173289"/>
              <a:gd name="connsiteY264" fmla="*/ 661062 h 953525"/>
              <a:gd name="connsiteX265" fmla="*/ 4460449 w 5173289"/>
              <a:gd name="connsiteY265" fmla="*/ 788436 h 953525"/>
              <a:gd name="connsiteX266" fmla="*/ 4387156 w 5173289"/>
              <a:gd name="connsiteY266" fmla="*/ 879875 h 953525"/>
              <a:gd name="connsiteX267" fmla="*/ 4278995 w 5173289"/>
              <a:gd name="connsiteY267" fmla="*/ 935022 h 953525"/>
              <a:gd name="connsiteX268" fmla="*/ 4146640 w 5173289"/>
              <a:gd name="connsiteY268" fmla="*/ 953524 h 953525"/>
              <a:gd name="connsiteX269" fmla="*/ 4058048 w 5173289"/>
              <a:gd name="connsiteY269" fmla="*/ 945696 h 953525"/>
              <a:gd name="connsiteX270" fmla="*/ 3985822 w 5173289"/>
              <a:gd name="connsiteY270" fmla="*/ 926839 h 953525"/>
              <a:gd name="connsiteX271" fmla="*/ 3933520 w 5173289"/>
              <a:gd name="connsiteY271" fmla="*/ 903713 h 953525"/>
              <a:gd name="connsiteX272" fmla="*/ 3903278 w 5173289"/>
              <a:gd name="connsiteY272" fmla="*/ 882365 h 953525"/>
              <a:gd name="connsiteX273" fmla="*/ 3890114 w 5173289"/>
              <a:gd name="connsiteY273" fmla="*/ 855681 h 953525"/>
              <a:gd name="connsiteX274" fmla="*/ 3886200 w 5173289"/>
              <a:gd name="connsiteY274" fmla="*/ 805514 h 953525"/>
              <a:gd name="connsiteX275" fmla="*/ 3887623 w 5173289"/>
              <a:gd name="connsiteY275" fmla="*/ 768512 h 953525"/>
              <a:gd name="connsiteX276" fmla="*/ 3892248 w 5173289"/>
              <a:gd name="connsiteY276" fmla="*/ 744318 h 953525"/>
              <a:gd name="connsiteX277" fmla="*/ 3900787 w 5173289"/>
              <a:gd name="connsiteY277" fmla="*/ 731153 h 953525"/>
              <a:gd name="connsiteX278" fmla="*/ 3913240 w 5173289"/>
              <a:gd name="connsiteY278" fmla="*/ 727240 h 953525"/>
              <a:gd name="connsiteX279" fmla="*/ 3941348 w 5173289"/>
              <a:gd name="connsiteY279" fmla="*/ 738981 h 953525"/>
              <a:gd name="connsiteX280" fmla="*/ 3987957 w 5173289"/>
              <a:gd name="connsiteY280" fmla="*/ 764954 h 953525"/>
              <a:gd name="connsiteX281" fmla="*/ 4055913 w 5173289"/>
              <a:gd name="connsiteY281" fmla="*/ 790927 h 953525"/>
              <a:gd name="connsiteX282" fmla="*/ 4147352 w 5173289"/>
              <a:gd name="connsiteY282" fmla="*/ 802668 h 953525"/>
              <a:gd name="connsiteX283" fmla="*/ 4208548 w 5173289"/>
              <a:gd name="connsiteY283" fmla="*/ 794484 h 953525"/>
              <a:gd name="connsiteX284" fmla="*/ 4254445 w 5173289"/>
              <a:gd name="connsiteY284" fmla="*/ 771358 h 953525"/>
              <a:gd name="connsiteX285" fmla="*/ 4283264 w 5173289"/>
              <a:gd name="connsiteY285" fmla="*/ 734356 h 953525"/>
              <a:gd name="connsiteX286" fmla="*/ 4293226 w 5173289"/>
              <a:gd name="connsiteY286" fmla="*/ 685256 h 953525"/>
              <a:gd name="connsiteX287" fmla="*/ 4276148 w 5173289"/>
              <a:gd name="connsiteY287" fmla="*/ 631532 h 953525"/>
              <a:gd name="connsiteX288" fmla="*/ 4231674 w 5173289"/>
              <a:gd name="connsiteY288" fmla="*/ 591683 h 953525"/>
              <a:gd name="connsiteX289" fmla="*/ 4169411 w 5173289"/>
              <a:gd name="connsiteY289" fmla="*/ 558950 h 953525"/>
              <a:gd name="connsiteX290" fmla="*/ 4097541 w 5173289"/>
              <a:gd name="connsiteY290" fmla="*/ 526573 h 953525"/>
              <a:gd name="connsiteX291" fmla="*/ 4025671 w 5173289"/>
              <a:gd name="connsiteY291" fmla="*/ 487792 h 953525"/>
              <a:gd name="connsiteX292" fmla="*/ 3963407 w 5173289"/>
              <a:gd name="connsiteY292" fmla="*/ 435846 h 953525"/>
              <a:gd name="connsiteX293" fmla="*/ 3918933 w 5173289"/>
              <a:gd name="connsiteY293" fmla="*/ 364332 h 953525"/>
              <a:gd name="connsiteX294" fmla="*/ 3901855 w 5173289"/>
              <a:gd name="connsiteY294" fmla="*/ 265421 h 953525"/>
              <a:gd name="connsiteX295" fmla="*/ 3926404 w 5173289"/>
              <a:gd name="connsiteY295" fmla="*/ 149077 h 953525"/>
              <a:gd name="connsiteX296" fmla="*/ 3992582 w 5173289"/>
              <a:gd name="connsiteY296" fmla="*/ 65822 h 953525"/>
              <a:gd name="connsiteX297" fmla="*/ 4090781 w 5173289"/>
              <a:gd name="connsiteY297" fmla="*/ 16367 h 953525"/>
              <a:gd name="connsiteX298" fmla="*/ 4210683 w 5173289"/>
              <a:gd name="connsiteY298" fmla="*/ 0 h 953525"/>
              <a:gd name="connsiteX299" fmla="*/ 324483 w 5173289"/>
              <a:gd name="connsiteY299" fmla="*/ 0 h 953525"/>
              <a:gd name="connsiteX300" fmla="*/ 389948 w 5173289"/>
              <a:gd name="connsiteY300" fmla="*/ 4981 h 953525"/>
              <a:gd name="connsiteX301" fmla="*/ 451145 w 5173289"/>
              <a:gd name="connsiteY301" fmla="*/ 18502 h 953525"/>
              <a:gd name="connsiteX302" fmla="*/ 501667 w 5173289"/>
              <a:gd name="connsiteY302" fmla="*/ 37714 h 953525"/>
              <a:gd name="connsiteX303" fmla="*/ 530842 w 5173289"/>
              <a:gd name="connsiteY303" fmla="*/ 55504 h 953525"/>
              <a:gd name="connsiteX304" fmla="*/ 540448 w 5173289"/>
              <a:gd name="connsiteY304" fmla="*/ 67601 h 953525"/>
              <a:gd name="connsiteX305" fmla="*/ 544718 w 5173289"/>
              <a:gd name="connsiteY305" fmla="*/ 80765 h 953525"/>
              <a:gd name="connsiteX306" fmla="*/ 547209 w 5173289"/>
              <a:gd name="connsiteY306" fmla="*/ 101401 h 953525"/>
              <a:gd name="connsiteX307" fmla="*/ 547920 w 5173289"/>
              <a:gd name="connsiteY307" fmla="*/ 132355 h 953525"/>
              <a:gd name="connsiteX308" fmla="*/ 546853 w 5173289"/>
              <a:gd name="connsiteY308" fmla="*/ 167223 h 953525"/>
              <a:gd name="connsiteX309" fmla="*/ 543295 w 5173289"/>
              <a:gd name="connsiteY309" fmla="*/ 190705 h 953525"/>
              <a:gd name="connsiteX310" fmla="*/ 536179 w 5173289"/>
              <a:gd name="connsiteY310" fmla="*/ 204225 h 953525"/>
              <a:gd name="connsiteX311" fmla="*/ 523726 w 5173289"/>
              <a:gd name="connsiteY311" fmla="*/ 208495 h 953525"/>
              <a:gd name="connsiteX312" fmla="*/ 498821 w 5173289"/>
              <a:gd name="connsiteY312" fmla="*/ 198532 h 953525"/>
              <a:gd name="connsiteX313" fmla="*/ 456837 w 5173289"/>
              <a:gd name="connsiteY313" fmla="*/ 176829 h 953525"/>
              <a:gd name="connsiteX314" fmla="*/ 399199 w 5173289"/>
              <a:gd name="connsiteY314" fmla="*/ 155482 h 953525"/>
              <a:gd name="connsiteX315" fmla="*/ 327329 w 5173289"/>
              <a:gd name="connsiteY315" fmla="*/ 145875 h 953525"/>
              <a:gd name="connsiteX316" fmla="*/ 273960 w 5173289"/>
              <a:gd name="connsiteY316" fmla="*/ 153347 h 953525"/>
              <a:gd name="connsiteX317" fmla="*/ 235890 w 5173289"/>
              <a:gd name="connsiteY317" fmla="*/ 173983 h 953525"/>
              <a:gd name="connsiteX318" fmla="*/ 213120 w 5173289"/>
              <a:gd name="connsiteY318" fmla="*/ 205648 h 953525"/>
              <a:gd name="connsiteX319" fmla="*/ 205648 w 5173289"/>
              <a:gd name="connsiteY319" fmla="*/ 244785 h 953525"/>
              <a:gd name="connsiteX320" fmla="*/ 222370 w 5173289"/>
              <a:gd name="connsiteY320" fmla="*/ 297798 h 953525"/>
              <a:gd name="connsiteX321" fmla="*/ 267200 w 5173289"/>
              <a:gd name="connsiteY321" fmla="*/ 337647 h 953525"/>
              <a:gd name="connsiteX322" fmla="*/ 330887 w 5173289"/>
              <a:gd name="connsiteY322" fmla="*/ 370380 h 953525"/>
              <a:gd name="connsiteX323" fmla="*/ 403469 w 5173289"/>
              <a:gd name="connsiteY323" fmla="*/ 402757 h 953525"/>
              <a:gd name="connsiteX324" fmla="*/ 476050 w 5173289"/>
              <a:gd name="connsiteY324" fmla="*/ 441539 h 953525"/>
              <a:gd name="connsiteX325" fmla="*/ 539381 w 5173289"/>
              <a:gd name="connsiteY325" fmla="*/ 493484 h 953525"/>
              <a:gd name="connsiteX326" fmla="*/ 584211 w 5173289"/>
              <a:gd name="connsiteY326" fmla="*/ 564643 h 953525"/>
              <a:gd name="connsiteX327" fmla="*/ 601289 w 5173289"/>
              <a:gd name="connsiteY327" fmla="*/ 661062 h 953525"/>
              <a:gd name="connsiteX328" fmla="*/ 574249 w 5173289"/>
              <a:gd name="connsiteY328" fmla="*/ 788436 h 953525"/>
              <a:gd name="connsiteX329" fmla="*/ 500956 w 5173289"/>
              <a:gd name="connsiteY329" fmla="*/ 879875 h 953525"/>
              <a:gd name="connsiteX330" fmla="*/ 392795 w 5173289"/>
              <a:gd name="connsiteY330" fmla="*/ 935022 h 953525"/>
              <a:gd name="connsiteX331" fmla="*/ 260440 w 5173289"/>
              <a:gd name="connsiteY331" fmla="*/ 953524 h 953525"/>
              <a:gd name="connsiteX332" fmla="*/ 171848 w 5173289"/>
              <a:gd name="connsiteY332" fmla="*/ 945696 h 953525"/>
              <a:gd name="connsiteX333" fmla="*/ 99622 w 5173289"/>
              <a:gd name="connsiteY333" fmla="*/ 926839 h 953525"/>
              <a:gd name="connsiteX334" fmla="*/ 47320 w 5173289"/>
              <a:gd name="connsiteY334" fmla="*/ 903713 h 953525"/>
              <a:gd name="connsiteX335" fmla="*/ 17078 w 5173289"/>
              <a:gd name="connsiteY335" fmla="*/ 882365 h 953525"/>
              <a:gd name="connsiteX336" fmla="*/ 3914 w 5173289"/>
              <a:gd name="connsiteY336" fmla="*/ 855681 h 953525"/>
              <a:gd name="connsiteX337" fmla="*/ 0 w 5173289"/>
              <a:gd name="connsiteY337" fmla="*/ 805514 h 953525"/>
              <a:gd name="connsiteX338" fmla="*/ 1423 w 5173289"/>
              <a:gd name="connsiteY338" fmla="*/ 768512 h 953525"/>
              <a:gd name="connsiteX339" fmla="*/ 6049 w 5173289"/>
              <a:gd name="connsiteY339" fmla="*/ 744318 h 953525"/>
              <a:gd name="connsiteX340" fmla="*/ 14587 w 5173289"/>
              <a:gd name="connsiteY340" fmla="*/ 731153 h 953525"/>
              <a:gd name="connsiteX341" fmla="*/ 27040 w 5173289"/>
              <a:gd name="connsiteY341" fmla="*/ 727240 h 953525"/>
              <a:gd name="connsiteX342" fmla="*/ 55148 w 5173289"/>
              <a:gd name="connsiteY342" fmla="*/ 738981 h 953525"/>
              <a:gd name="connsiteX343" fmla="*/ 101757 w 5173289"/>
              <a:gd name="connsiteY343" fmla="*/ 764954 h 953525"/>
              <a:gd name="connsiteX344" fmla="*/ 169713 w 5173289"/>
              <a:gd name="connsiteY344" fmla="*/ 790927 h 953525"/>
              <a:gd name="connsiteX345" fmla="*/ 261152 w 5173289"/>
              <a:gd name="connsiteY345" fmla="*/ 802668 h 953525"/>
              <a:gd name="connsiteX346" fmla="*/ 322348 w 5173289"/>
              <a:gd name="connsiteY346" fmla="*/ 794484 h 953525"/>
              <a:gd name="connsiteX347" fmla="*/ 368245 w 5173289"/>
              <a:gd name="connsiteY347" fmla="*/ 771358 h 953525"/>
              <a:gd name="connsiteX348" fmla="*/ 397064 w 5173289"/>
              <a:gd name="connsiteY348" fmla="*/ 734356 h 953525"/>
              <a:gd name="connsiteX349" fmla="*/ 407026 w 5173289"/>
              <a:gd name="connsiteY349" fmla="*/ 685256 h 953525"/>
              <a:gd name="connsiteX350" fmla="*/ 389948 w 5173289"/>
              <a:gd name="connsiteY350" fmla="*/ 631532 h 953525"/>
              <a:gd name="connsiteX351" fmla="*/ 345474 w 5173289"/>
              <a:gd name="connsiteY351" fmla="*/ 591683 h 953525"/>
              <a:gd name="connsiteX352" fmla="*/ 283211 w 5173289"/>
              <a:gd name="connsiteY352" fmla="*/ 558950 h 953525"/>
              <a:gd name="connsiteX353" fmla="*/ 211341 w 5173289"/>
              <a:gd name="connsiteY353" fmla="*/ 526573 h 953525"/>
              <a:gd name="connsiteX354" fmla="*/ 139471 w 5173289"/>
              <a:gd name="connsiteY354" fmla="*/ 487792 h 953525"/>
              <a:gd name="connsiteX355" fmla="*/ 77207 w 5173289"/>
              <a:gd name="connsiteY355" fmla="*/ 435846 h 953525"/>
              <a:gd name="connsiteX356" fmla="*/ 32733 w 5173289"/>
              <a:gd name="connsiteY356" fmla="*/ 364332 h 953525"/>
              <a:gd name="connsiteX357" fmla="*/ 15655 w 5173289"/>
              <a:gd name="connsiteY357" fmla="*/ 265421 h 953525"/>
              <a:gd name="connsiteX358" fmla="*/ 40205 w 5173289"/>
              <a:gd name="connsiteY358" fmla="*/ 149077 h 953525"/>
              <a:gd name="connsiteX359" fmla="*/ 106382 w 5173289"/>
              <a:gd name="connsiteY359" fmla="*/ 65822 h 953525"/>
              <a:gd name="connsiteX360" fmla="*/ 204581 w 5173289"/>
              <a:gd name="connsiteY360" fmla="*/ 16367 h 953525"/>
              <a:gd name="connsiteX361" fmla="*/ 324483 w 5173289"/>
              <a:gd name="connsiteY361" fmla="*/ 0 h 953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Lst>
            <a:rect l="l" t="t" r="r" b="b"/>
            <a:pathLst>
              <a:path w="5173289" h="953525">
                <a:moveTo>
                  <a:pt x="3292357" y="16367"/>
                </a:moveTo>
                <a:lnTo>
                  <a:pt x="3752041" y="16367"/>
                </a:lnTo>
                <a:cubicBezTo>
                  <a:pt x="3756310" y="16367"/>
                  <a:pt x="3760105" y="17553"/>
                  <a:pt x="3763426" y="19925"/>
                </a:cubicBezTo>
                <a:cubicBezTo>
                  <a:pt x="3766747" y="22297"/>
                  <a:pt x="3769593" y="26448"/>
                  <a:pt x="3771965" y="32377"/>
                </a:cubicBezTo>
                <a:cubicBezTo>
                  <a:pt x="3774337" y="38307"/>
                  <a:pt x="3776116" y="45898"/>
                  <a:pt x="3777302" y="55148"/>
                </a:cubicBezTo>
                <a:cubicBezTo>
                  <a:pt x="3778488" y="64399"/>
                  <a:pt x="3779081" y="76140"/>
                  <a:pt x="3779081" y="90372"/>
                </a:cubicBezTo>
                <a:cubicBezTo>
                  <a:pt x="3779081" y="103654"/>
                  <a:pt x="3778488" y="114921"/>
                  <a:pt x="3777302" y="124172"/>
                </a:cubicBezTo>
                <a:cubicBezTo>
                  <a:pt x="3776116" y="133422"/>
                  <a:pt x="3774337" y="140894"/>
                  <a:pt x="3771965" y="146587"/>
                </a:cubicBezTo>
                <a:cubicBezTo>
                  <a:pt x="3769593" y="152279"/>
                  <a:pt x="3766747" y="156430"/>
                  <a:pt x="3763426" y="159039"/>
                </a:cubicBezTo>
                <a:cubicBezTo>
                  <a:pt x="3760105" y="161649"/>
                  <a:pt x="3756310" y="162953"/>
                  <a:pt x="3752041" y="162953"/>
                </a:cubicBezTo>
                <a:lnTo>
                  <a:pt x="3423289" y="162953"/>
                </a:lnTo>
                <a:lnTo>
                  <a:pt x="3423289" y="387814"/>
                </a:lnTo>
                <a:lnTo>
                  <a:pt x="3701518" y="387814"/>
                </a:lnTo>
                <a:cubicBezTo>
                  <a:pt x="3705788" y="387814"/>
                  <a:pt x="3709701" y="389119"/>
                  <a:pt x="3713259" y="391728"/>
                </a:cubicBezTo>
                <a:cubicBezTo>
                  <a:pt x="3716817" y="394337"/>
                  <a:pt x="3719782" y="398369"/>
                  <a:pt x="3722154" y="403825"/>
                </a:cubicBezTo>
                <a:cubicBezTo>
                  <a:pt x="3724526" y="409280"/>
                  <a:pt x="3726305" y="416633"/>
                  <a:pt x="3727491" y="425884"/>
                </a:cubicBezTo>
                <a:cubicBezTo>
                  <a:pt x="3728677" y="435134"/>
                  <a:pt x="3729270" y="446401"/>
                  <a:pt x="3729270" y="459684"/>
                </a:cubicBezTo>
                <a:cubicBezTo>
                  <a:pt x="3729270" y="473441"/>
                  <a:pt x="3728677" y="484827"/>
                  <a:pt x="3727491" y="493840"/>
                </a:cubicBezTo>
                <a:cubicBezTo>
                  <a:pt x="3726305" y="502853"/>
                  <a:pt x="3724526" y="510088"/>
                  <a:pt x="3722154" y="515543"/>
                </a:cubicBezTo>
                <a:cubicBezTo>
                  <a:pt x="3719782" y="520999"/>
                  <a:pt x="3716817" y="524913"/>
                  <a:pt x="3713259" y="527284"/>
                </a:cubicBezTo>
                <a:cubicBezTo>
                  <a:pt x="3709701" y="529656"/>
                  <a:pt x="3705788" y="530842"/>
                  <a:pt x="3701518" y="530842"/>
                </a:cubicBezTo>
                <a:lnTo>
                  <a:pt x="3423289" y="530842"/>
                </a:lnTo>
                <a:lnTo>
                  <a:pt x="3423289" y="790571"/>
                </a:lnTo>
                <a:lnTo>
                  <a:pt x="3754887" y="790571"/>
                </a:lnTo>
                <a:cubicBezTo>
                  <a:pt x="3759157" y="790571"/>
                  <a:pt x="3763070" y="791875"/>
                  <a:pt x="3766628" y="794484"/>
                </a:cubicBezTo>
                <a:cubicBezTo>
                  <a:pt x="3770186" y="797094"/>
                  <a:pt x="3773151" y="801245"/>
                  <a:pt x="3775523" y="806937"/>
                </a:cubicBezTo>
                <a:cubicBezTo>
                  <a:pt x="3777895" y="812630"/>
                  <a:pt x="3779674" y="820102"/>
                  <a:pt x="3780860" y="829352"/>
                </a:cubicBezTo>
                <a:cubicBezTo>
                  <a:pt x="3782046" y="838603"/>
                  <a:pt x="3782639" y="850107"/>
                  <a:pt x="3782639" y="863864"/>
                </a:cubicBezTo>
                <a:cubicBezTo>
                  <a:pt x="3782639" y="877621"/>
                  <a:pt x="3782046" y="889125"/>
                  <a:pt x="3780860" y="898376"/>
                </a:cubicBezTo>
                <a:cubicBezTo>
                  <a:pt x="3779674" y="907626"/>
                  <a:pt x="3777895" y="915098"/>
                  <a:pt x="3775523" y="920791"/>
                </a:cubicBezTo>
                <a:cubicBezTo>
                  <a:pt x="3773151" y="926483"/>
                  <a:pt x="3770186" y="930634"/>
                  <a:pt x="3766628" y="933243"/>
                </a:cubicBezTo>
                <a:cubicBezTo>
                  <a:pt x="3763070" y="935853"/>
                  <a:pt x="3759157" y="937157"/>
                  <a:pt x="3754887" y="937157"/>
                </a:cubicBezTo>
                <a:lnTo>
                  <a:pt x="3292357" y="937157"/>
                </a:lnTo>
                <a:cubicBezTo>
                  <a:pt x="3276702" y="937157"/>
                  <a:pt x="3263538" y="932532"/>
                  <a:pt x="3252864" y="923281"/>
                </a:cubicBezTo>
                <a:cubicBezTo>
                  <a:pt x="3242190" y="914031"/>
                  <a:pt x="3236854" y="898969"/>
                  <a:pt x="3236854" y="878096"/>
                </a:cubicBezTo>
                <a:lnTo>
                  <a:pt x="3236854" y="75428"/>
                </a:lnTo>
                <a:cubicBezTo>
                  <a:pt x="3236854" y="54555"/>
                  <a:pt x="3242190" y="39493"/>
                  <a:pt x="3252864" y="30243"/>
                </a:cubicBezTo>
                <a:cubicBezTo>
                  <a:pt x="3263538" y="20992"/>
                  <a:pt x="3276702" y="16367"/>
                  <a:pt x="3292357" y="16367"/>
                </a:cubicBezTo>
                <a:close/>
                <a:moveTo>
                  <a:pt x="834521" y="12098"/>
                </a:moveTo>
                <a:cubicBezTo>
                  <a:pt x="852548" y="12098"/>
                  <a:pt x="867491" y="12810"/>
                  <a:pt x="879351" y="14233"/>
                </a:cubicBezTo>
                <a:cubicBezTo>
                  <a:pt x="891211" y="15656"/>
                  <a:pt x="900699" y="17554"/>
                  <a:pt x="907814" y="19926"/>
                </a:cubicBezTo>
                <a:cubicBezTo>
                  <a:pt x="914930" y="22298"/>
                  <a:pt x="920030" y="25381"/>
                  <a:pt x="923114" y="29176"/>
                </a:cubicBezTo>
                <a:cubicBezTo>
                  <a:pt x="926197" y="32971"/>
                  <a:pt x="927739" y="37241"/>
                  <a:pt x="927739" y="41985"/>
                </a:cubicBezTo>
                <a:lnTo>
                  <a:pt x="927739" y="585635"/>
                </a:lnTo>
                <a:cubicBezTo>
                  <a:pt x="927739" y="622163"/>
                  <a:pt x="932246" y="653829"/>
                  <a:pt x="941259" y="680632"/>
                </a:cubicBezTo>
                <a:cubicBezTo>
                  <a:pt x="950272" y="707435"/>
                  <a:pt x="963200" y="729613"/>
                  <a:pt x="980040" y="747165"/>
                </a:cubicBezTo>
                <a:cubicBezTo>
                  <a:pt x="996881" y="764718"/>
                  <a:pt x="1017043" y="777882"/>
                  <a:pt x="1040525" y="786658"/>
                </a:cubicBezTo>
                <a:cubicBezTo>
                  <a:pt x="1064007" y="795434"/>
                  <a:pt x="1090217" y="799822"/>
                  <a:pt x="1119155" y="799822"/>
                </a:cubicBezTo>
                <a:cubicBezTo>
                  <a:pt x="1148567" y="799822"/>
                  <a:pt x="1174896" y="795316"/>
                  <a:pt x="1198141" y="786302"/>
                </a:cubicBezTo>
                <a:cubicBezTo>
                  <a:pt x="1221386" y="777289"/>
                  <a:pt x="1241073" y="764125"/>
                  <a:pt x="1257203" y="746809"/>
                </a:cubicBezTo>
                <a:cubicBezTo>
                  <a:pt x="1273332" y="729494"/>
                  <a:pt x="1285784" y="708147"/>
                  <a:pt x="1294561" y="682767"/>
                </a:cubicBezTo>
                <a:cubicBezTo>
                  <a:pt x="1303337" y="657387"/>
                  <a:pt x="1307725" y="628568"/>
                  <a:pt x="1307725" y="596309"/>
                </a:cubicBezTo>
                <a:lnTo>
                  <a:pt x="1307725" y="41985"/>
                </a:lnTo>
                <a:cubicBezTo>
                  <a:pt x="1307725" y="37241"/>
                  <a:pt x="1309148" y="32971"/>
                  <a:pt x="1311995" y="29176"/>
                </a:cubicBezTo>
                <a:cubicBezTo>
                  <a:pt x="1314841" y="25381"/>
                  <a:pt x="1319822" y="22298"/>
                  <a:pt x="1326938" y="19926"/>
                </a:cubicBezTo>
                <a:cubicBezTo>
                  <a:pt x="1334054" y="17554"/>
                  <a:pt x="1343660" y="15656"/>
                  <a:pt x="1355757" y="14233"/>
                </a:cubicBezTo>
                <a:cubicBezTo>
                  <a:pt x="1367854" y="12810"/>
                  <a:pt x="1382916" y="12098"/>
                  <a:pt x="1400943" y="12098"/>
                </a:cubicBezTo>
                <a:cubicBezTo>
                  <a:pt x="1418970" y="12098"/>
                  <a:pt x="1433794" y="12810"/>
                  <a:pt x="1445417" y="14233"/>
                </a:cubicBezTo>
                <a:cubicBezTo>
                  <a:pt x="1457039" y="15656"/>
                  <a:pt x="1466408" y="17554"/>
                  <a:pt x="1473524" y="19926"/>
                </a:cubicBezTo>
                <a:cubicBezTo>
                  <a:pt x="1480640" y="22298"/>
                  <a:pt x="1485621" y="25381"/>
                  <a:pt x="1488467" y="29176"/>
                </a:cubicBezTo>
                <a:cubicBezTo>
                  <a:pt x="1491314" y="32971"/>
                  <a:pt x="1492737" y="37241"/>
                  <a:pt x="1492737" y="41985"/>
                </a:cubicBezTo>
                <a:lnTo>
                  <a:pt x="1492737" y="594174"/>
                </a:lnTo>
                <a:cubicBezTo>
                  <a:pt x="1492737" y="650627"/>
                  <a:pt x="1484435" y="701149"/>
                  <a:pt x="1467831" y="745742"/>
                </a:cubicBezTo>
                <a:cubicBezTo>
                  <a:pt x="1451228" y="790335"/>
                  <a:pt x="1426797" y="828049"/>
                  <a:pt x="1394538" y="858884"/>
                </a:cubicBezTo>
                <a:cubicBezTo>
                  <a:pt x="1362280" y="889719"/>
                  <a:pt x="1322431" y="913201"/>
                  <a:pt x="1274992" y="929331"/>
                </a:cubicBezTo>
                <a:cubicBezTo>
                  <a:pt x="1227553" y="945460"/>
                  <a:pt x="1172998" y="953525"/>
                  <a:pt x="1111328" y="953525"/>
                </a:cubicBezTo>
                <a:cubicBezTo>
                  <a:pt x="1053452" y="953525"/>
                  <a:pt x="1001506" y="946290"/>
                  <a:pt x="955491" y="931821"/>
                </a:cubicBezTo>
                <a:cubicBezTo>
                  <a:pt x="909475" y="917352"/>
                  <a:pt x="870575" y="895412"/>
                  <a:pt x="838791" y="866000"/>
                </a:cubicBezTo>
                <a:cubicBezTo>
                  <a:pt x="807007" y="836588"/>
                  <a:pt x="782694" y="799941"/>
                  <a:pt x="765853" y="756060"/>
                </a:cubicBezTo>
                <a:cubicBezTo>
                  <a:pt x="749013" y="712179"/>
                  <a:pt x="740592" y="660826"/>
                  <a:pt x="740592" y="602002"/>
                </a:cubicBezTo>
                <a:lnTo>
                  <a:pt x="740592" y="41985"/>
                </a:lnTo>
                <a:cubicBezTo>
                  <a:pt x="740592" y="37241"/>
                  <a:pt x="742015" y="32971"/>
                  <a:pt x="744862" y="29176"/>
                </a:cubicBezTo>
                <a:cubicBezTo>
                  <a:pt x="747708" y="25381"/>
                  <a:pt x="752808" y="22298"/>
                  <a:pt x="760161" y="19926"/>
                </a:cubicBezTo>
                <a:cubicBezTo>
                  <a:pt x="767514" y="17554"/>
                  <a:pt x="777120" y="15656"/>
                  <a:pt x="788980" y="14233"/>
                </a:cubicBezTo>
                <a:cubicBezTo>
                  <a:pt x="800840" y="12810"/>
                  <a:pt x="816020" y="12098"/>
                  <a:pt x="834521" y="12098"/>
                </a:cubicBezTo>
                <a:close/>
                <a:moveTo>
                  <a:pt x="2848161" y="1424"/>
                </a:moveTo>
                <a:cubicBezTo>
                  <a:pt x="2873778" y="1424"/>
                  <a:pt x="2898447" y="3559"/>
                  <a:pt x="2922166" y="7829"/>
                </a:cubicBezTo>
                <a:cubicBezTo>
                  <a:pt x="2945885" y="12098"/>
                  <a:pt x="2967826" y="17672"/>
                  <a:pt x="2987987" y="24551"/>
                </a:cubicBezTo>
                <a:cubicBezTo>
                  <a:pt x="3008149" y="31430"/>
                  <a:pt x="3026294" y="39376"/>
                  <a:pt x="3042424" y="48389"/>
                </a:cubicBezTo>
                <a:cubicBezTo>
                  <a:pt x="3058553" y="57402"/>
                  <a:pt x="3069820" y="65111"/>
                  <a:pt x="3076224" y="71516"/>
                </a:cubicBezTo>
                <a:cubicBezTo>
                  <a:pt x="3082628" y="77920"/>
                  <a:pt x="3087016" y="83257"/>
                  <a:pt x="3089388" y="87526"/>
                </a:cubicBezTo>
                <a:cubicBezTo>
                  <a:pt x="3091760" y="91796"/>
                  <a:pt x="3093658" y="97251"/>
                  <a:pt x="3095081" y="103893"/>
                </a:cubicBezTo>
                <a:cubicBezTo>
                  <a:pt x="3096504" y="110534"/>
                  <a:pt x="3097571" y="118362"/>
                  <a:pt x="3098283" y="127375"/>
                </a:cubicBezTo>
                <a:cubicBezTo>
                  <a:pt x="3098995" y="136388"/>
                  <a:pt x="3099350" y="147537"/>
                  <a:pt x="3099350" y="160819"/>
                </a:cubicBezTo>
                <a:cubicBezTo>
                  <a:pt x="3099350" y="175051"/>
                  <a:pt x="3098876" y="187148"/>
                  <a:pt x="3097927" y="197110"/>
                </a:cubicBezTo>
                <a:cubicBezTo>
                  <a:pt x="3096978" y="207072"/>
                  <a:pt x="3095318" y="215137"/>
                  <a:pt x="3092946" y="221304"/>
                </a:cubicBezTo>
                <a:cubicBezTo>
                  <a:pt x="3090574" y="227471"/>
                  <a:pt x="3087728" y="231978"/>
                  <a:pt x="3084407" y="234824"/>
                </a:cubicBezTo>
                <a:cubicBezTo>
                  <a:pt x="3081086" y="237671"/>
                  <a:pt x="3077291" y="239094"/>
                  <a:pt x="3073022" y="239094"/>
                </a:cubicBezTo>
                <a:cubicBezTo>
                  <a:pt x="3065906" y="239094"/>
                  <a:pt x="3056892" y="234943"/>
                  <a:pt x="3045981" y="226641"/>
                </a:cubicBezTo>
                <a:cubicBezTo>
                  <a:pt x="3035071" y="218339"/>
                  <a:pt x="3020957" y="209089"/>
                  <a:pt x="3003642" y="198889"/>
                </a:cubicBezTo>
                <a:cubicBezTo>
                  <a:pt x="2986327" y="188690"/>
                  <a:pt x="2965691" y="179439"/>
                  <a:pt x="2941734" y="171137"/>
                </a:cubicBezTo>
                <a:cubicBezTo>
                  <a:pt x="2917778" y="162836"/>
                  <a:pt x="2889196" y="158685"/>
                  <a:pt x="2855988" y="158685"/>
                </a:cubicBezTo>
                <a:cubicBezTo>
                  <a:pt x="2819460" y="158685"/>
                  <a:pt x="2786846" y="166156"/>
                  <a:pt x="2758146" y="181100"/>
                </a:cubicBezTo>
                <a:cubicBezTo>
                  <a:pt x="2729445" y="196043"/>
                  <a:pt x="2705014" y="217390"/>
                  <a:pt x="2684852" y="245142"/>
                </a:cubicBezTo>
                <a:cubicBezTo>
                  <a:pt x="2664691" y="272894"/>
                  <a:pt x="2649392" y="306457"/>
                  <a:pt x="2638955" y="345831"/>
                </a:cubicBezTo>
                <a:cubicBezTo>
                  <a:pt x="2628519" y="385206"/>
                  <a:pt x="2623300" y="429561"/>
                  <a:pt x="2623300" y="478898"/>
                </a:cubicBezTo>
                <a:cubicBezTo>
                  <a:pt x="2623300" y="532978"/>
                  <a:pt x="2628874" y="579824"/>
                  <a:pt x="2640023" y="619436"/>
                </a:cubicBezTo>
                <a:cubicBezTo>
                  <a:pt x="2651171" y="659047"/>
                  <a:pt x="2667063" y="691662"/>
                  <a:pt x="2687699" y="717279"/>
                </a:cubicBezTo>
                <a:cubicBezTo>
                  <a:pt x="2708335" y="742896"/>
                  <a:pt x="2733240" y="761990"/>
                  <a:pt x="2762415" y="774561"/>
                </a:cubicBezTo>
                <a:cubicBezTo>
                  <a:pt x="2791590" y="787132"/>
                  <a:pt x="2824442" y="793418"/>
                  <a:pt x="2860970" y="793418"/>
                </a:cubicBezTo>
                <a:cubicBezTo>
                  <a:pt x="2894177" y="793418"/>
                  <a:pt x="2922877" y="789504"/>
                  <a:pt x="2947071" y="781677"/>
                </a:cubicBezTo>
                <a:cubicBezTo>
                  <a:pt x="2971265" y="773850"/>
                  <a:pt x="2992020" y="765192"/>
                  <a:pt x="3009335" y="755704"/>
                </a:cubicBezTo>
                <a:cubicBezTo>
                  <a:pt x="3026650" y="746216"/>
                  <a:pt x="3040882" y="737677"/>
                  <a:pt x="3052030" y="730087"/>
                </a:cubicBezTo>
                <a:cubicBezTo>
                  <a:pt x="3063178" y="722497"/>
                  <a:pt x="3071836" y="718702"/>
                  <a:pt x="3078003" y="718702"/>
                </a:cubicBezTo>
                <a:cubicBezTo>
                  <a:pt x="3082747" y="718702"/>
                  <a:pt x="3086542" y="719651"/>
                  <a:pt x="3089388" y="721548"/>
                </a:cubicBezTo>
                <a:cubicBezTo>
                  <a:pt x="3092234" y="723446"/>
                  <a:pt x="3094606" y="727241"/>
                  <a:pt x="3096504" y="732933"/>
                </a:cubicBezTo>
                <a:cubicBezTo>
                  <a:pt x="3098401" y="738626"/>
                  <a:pt x="3099824" y="746572"/>
                  <a:pt x="3100773" y="756772"/>
                </a:cubicBezTo>
                <a:cubicBezTo>
                  <a:pt x="3101722" y="766971"/>
                  <a:pt x="3102197" y="780610"/>
                  <a:pt x="3102197" y="797688"/>
                </a:cubicBezTo>
                <a:cubicBezTo>
                  <a:pt x="3102197" y="809547"/>
                  <a:pt x="3101841" y="819628"/>
                  <a:pt x="3101129" y="827930"/>
                </a:cubicBezTo>
                <a:cubicBezTo>
                  <a:pt x="3100418" y="836232"/>
                  <a:pt x="3099350" y="843348"/>
                  <a:pt x="3097927" y="849277"/>
                </a:cubicBezTo>
                <a:cubicBezTo>
                  <a:pt x="3096504" y="855207"/>
                  <a:pt x="3094606" y="860307"/>
                  <a:pt x="3092234" y="864577"/>
                </a:cubicBezTo>
                <a:cubicBezTo>
                  <a:pt x="3089863" y="868846"/>
                  <a:pt x="3086067" y="873709"/>
                  <a:pt x="3080849" y="879164"/>
                </a:cubicBezTo>
                <a:cubicBezTo>
                  <a:pt x="3075631" y="884620"/>
                  <a:pt x="3065550" y="891617"/>
                  <a:pt x="3050607" y="900156"/>
                </a:cubicBezTo>
                <a:cubicBezTo>
                  <a:pt x="3035664" y="908695"/>
                  <a:pt x="3017400" y="916878"/>
                  <a:pt x="2995815" y="924705"/>
                </a:cubicBezTo>
                <a:cubicBezTo>
                  <a:pt x="2974230" y="932533"/>
                  <a:pt x="2949562" y="939056"/>
                  <a:pt x="2921810" y="944274"/>
                </a:cubicBezTo>
                <a:cubicBezTo>
                  <a:pt x="2894058" y="949492"/>
                  <a:pt x="2864053" y="952101"/>
                  <a:pt x="2831795" y="952101"/>
                </a:cubicBezTo>
                <a:cubicBezTo>
                  <a:pt x="2768701" y="952101"/>
                  <a:pt x="2711774" y="942376"/>
                  <a:pt x="2661014" y="922926"/>
                </a:cubicBezTo>
                <a:cubicBezTo>
                  <a:pt x="2610255" y="903477"/>
                  <a:pt x="2567085" y="874420"/>
                  <a:pt x="2531506" y="835757"/>
                </a:cubicBezTo>
                <a:cubicBezTo>
                  <a:pt x="2495927" y="797095"/>
                  <a:pt x="2468649" y="748825"/>
                  <a:pt x="2449674" y="690950"/>
                </a:cubicBezTo>
                <a:cubicBezTo>
                  <a:pt x="2430698" y="633074"/>
                  <a:pt x="2421210" y="565711"/>
                  <a:pt x="2421210" y="488860"/>
                </a:cubicBezTo>
                <a:cubicBezTo>
                  <a:pt x="2421210" y="410586"/>
                  <a:pt x="2431647" y="341088"/>
                  <a:pt x="2452520" y="280366"/>
                </a:cubicBezTo>
                <a:cubicBezTo>
                  <a:pt x="2473393" y="219644"/>
                  <a:pt x="2502568" y="168647"/>
                  <a:pt x="2540045" y="127375"/>
                </a:cubicBezTo>
                <a:cubicBezTo>
                  <a:pt x="2577522" y="86103"/>
                  <a:pt x="2622470" y="54793"/>
                  <a:pt x="2674890" y="33446"/>
                </a:cubicBezTo>
                <a:cubicBezTo>
                  <a:pt x="2727310" y="12098"/>
                  <a:pt x="2785067" y="1424"/>
                  <a:pt x="2848161" y="1424"/>
                </a:cubicBezTo>
                <a:close/>
                <a:moveTo>
                  <a:pt x="2076635" y="1424"/>
                </a:moveTo>
                <a:cubicBezTo>
                  <a:pt x="2102252" y="1424"/>
                  <a:pt x="2126920" y="3559"/>
                  <a:pt x="2150640" y="7829"/>
                </a:cubicBezTo>
                <a:cubicBezTo>
                  <a:pt x="2174359" y="12098"/>
                  <a:pt x="2196300" y="17672"/>
                  <a:pt x="2216461" y="24551"/>
                </a:cubicBezTo>
                <a:cubicBezTo>
                  <a:pt x="2236623" y="31430"/>
                  <a:pt x="2254768" y="39376"/>
                  <a:pt x="2270898" y="48389"/>
                </a:cubicBezTo>
                <a:cubicBezTo>
                  <a:pt x="2287027" y="57402"/>
                  <a:pt x="2298294" y="65111"/>
                  <a:pt x="2304698" y="71516"/>
                </a:cubicBezTo>
                <a:cubicBezTo>
                  <a:pt x="2311102" y="77920"/>
                  <a:pt x="2315490" y="83257"/>
                  <a:pt x="2317862" y="87526"/>
                </a:cubicBezTo>
                <a:cubicBezTo>
                  <a:pt x="2320234" y="91796"/>
                  <a:pt x="2322132" y="97251"/>
                  <a:pt x="2323555" y="103893"/>
                </a:cubicBezTo>
                <a:cubicBezTo>
                  <a:pt x="2324978" y="110534"/>
                  <a:pt x="2326045" y="118362"/>
                  <a:pt x="2326757" y="127375"/>
                </a:cubicBezTo>
                <a:cubicBezTo>
                  <a:pt x="2327469" y="136388"/>
                  <a:pt x="2327824" y="147537"/>
                  <a:pt x="2327824" y="160819"/>
                </a:cubicBezTo>
                <a:cubicBezTo>
                  <a:pt x="2327824" y="175051"/>
                  <a:pt x="2327350" y="187148"/>
                  <a:pt x="2326401" y="197110"/>
                </a:cubicBezTo>
                <a:cubicBezTo>
                  <a:pt x="2325452" y="207072"/>
                  <a:pt x="2323792" y="215137"/>
                  <a:pt x="2321420" y="221304"/>
                </a:cubicBezTo>
                <a:cubicBezTo>
                  <a:pt x="2319048" y="227471"/>
                  <a:pt x="2316202" y="231978"/>
                  <a:pt x="2312881" y="234824"/>
                </a:cubicBezTo>
                <a:cubicBezTo>
                  <a:pt x="2309560" y="237671"/>
                  <a:pt x="2305765" y="239094"/>
                  <a:pt x="2301496" y="239094"/>
                </a:cubicBezTo>
                <a:cubicBezTo>
                  <a:pt x="2294380" y="239094"/>
                  <a:pt x="2285366" y="234943"/>
                  <a:pt x="2274456" y="226641"/>
                </a:cubicBezTo>
                <a:cubicBezTo>
                  <a:pt x="2263545" y="218339"/>
                  <a:pt x="2249431" y="209089"/>
                  <a:pt x="2232116" y="198889"/>
                </a:cubicBezTo>
                <a:cubicBezTo>
                  <a:pt x="2214801" y="188690"/>
                  <a:pt x="2194165" y="179439"/>
                  <a:pt x="2170209" y="171137"/>
                </a:cubicBezTo>
                <a:cubicBezTo>
                  <a:pt x="2146252" y="162836"/>
                  <a:pt x="2117670" y="158685"/>
                  <a:pt x="2084463" y="158685"/>
                </a:cubicBezTo>
                <a:cubicBezTo>
                  <a:pt x="2047935" y="158685"/>
                  <a:pt x="2015320" y="166156"/>
                  <a:pt x="1986620" y="181100"/>
                </a:cubicBezTo>
                <a:cubicBezTo>
                  <a:pt x="1957919" y="196043"/>
                  <a:pt x="1933488" y="217390"/>
                  <a:pt x="1913327" y="245142"/>
                </a:cubicBezTo>
                <a:cubicBezTo>
                  <a:pt x="1893165" y="272894"/>
                  <a:pt x="1877866" y="306457"/>
                  <a:pt x="1867430" y="345831"/>
                </a:cubicBezTo>
                <a:cubicBezTo>
                  <a:pt x="1856993" y="385206"/>
                  <a:pt x="1851775" y="429561"/>
                  <a:pt x="1851775" y="478898"/>
                </a:cubicBezTo>
                <a:cubicBezTo>
                  <a:pt x="1851775" y="532978"/>
                  <a:pt x="1857348" y="579824"/>
                  <a:pt x="1868497" y="619436"/>
                </a:cubicBezTo>
                <a:cubicBezTo>
                  <a:pt x="1879645" y="659047"/>
                  <a:pt x="1895537" y="691662"/>
                  <a:pt x="1916173" y="717279"/>
                </a:cubicBezTo>
                <a:cubicBezTo>
                  <a:pt x="1936809" y="742896"/>
                  <a:pt x="1961714" y="761990"/>
                  <a:pt x="1990889" y="774561"/>
                </a:cubicBezTo>
                <a:cubicBezTo>
                  <a:pt x="2020064" y="787132"/>
                  <a:pt x="2052916" y="793418"/>
                  <a:pt x="2089444" y="793418"/>
                </a:cubicBezTo>
                <a:cubicBezTo>
                  <a:pt x="2122651" y="793418"/>
                  <a:pt x="2151352" y="789504"/>
                  <a:pt x="2175546" y="781677"/>
                </a:cubicBezTo>
                <a:cubicBezTo>
                  <a:pt x="2199739" y="773850"/>
                  <a:pt x="2220494" y="765192"/>
                  <a:pt x="2237809" y="755704"/>
                </a:cubicBezTo>
                <a:cubicBezTo>
                  <a:pt x="2255124" y="746216"/>
                  <a:pt x="2269356" y="737677"/>
                  <a:pt x="2280504" y="730087"/>
                </a:cubicBezTo>
                <a:cubicBezTo>
                  <a:pt x="2291652" y="722497"/>
                  <a:pt x="2300310" y="718702"/>
                  <a:pt x="2306477" y="718702"/>
                </a:cubicBezTo>
                <a:cubicBezTo>
                  <a:pt x="2311221" y="718702"/>
                  <a:pt x="2315016" y="719651"/>
                  <a:pt x="2317862" y="721548"/>
                </a:cubicBezTo>
                <a:cubicBezTo>
                  <a:pt x="2320708" y="723446"/>
                  <a:pt x="2323080" y="727241"/>
                  <a:pt x="2324978" y="732933"/>
                </a:cubicBezTo>
                <a:cubicBezTo>
                  <a:pt x="2326876" y="738626"/>
                  <a:pt x="2328299" y="746572"/>
                  <a:pt x="2329248" y="756772"/>
                </a:cubicBezTo>
                <a:cubicBezTo>
                  <a:pt x="2330196" y="766971"/>
                  <a:pt x="2330671" y="780610"/>
                  <a:pt x="2330671" y="797688"/>
                </a:cubicBezTo>
                <a:cubicBezTo>
                  <a:pt x="2330671" y="809547"/>
                  <a:pt x="2330315" y="819628"/>
                  <a:pt x="2329603" y="827930"/>
                </a:cubicBezTo>
                <a:cubicBezTo>
                  <a:pt x="2328892" y="836232"/>
                  <a:pt x="2327824" y="843348"/>
                  <a:pt x="2326401" y="849277"/>
                </a:cubicBezTo>
                <a:cubicBezTo>
                  <a:pt x="2324978" y="855207"/>
                  <a:pt x="2323080" y="860307"/>
                  <a:pt x="2320708" y="864577"/>
                </a:cubicBezTo>
                <a:cubicBezTo>
                  <a:pt x="2318337" y="868846"/>
                  <a:pt x="2314541" y="873709"/>
                  <a:pt x="2309323" y="879164"/>
                </a:cubicBezTo>
                <a:cubicBezTo>
                  <a:pt x="2304105" y="884620"/>
                  <a:pt x="2294024" y="891617"/>
                  <a:pt x="2279081" y="900156"/>
                </a:cubicBezTo>
                <a:cubicBezTo>
                  <a:pt x="2264138" y="908695"/>
                  <a:pt x="2245874" y="916878"/>
                  <a:pt x="2224289" y="924705"/>
                </a:cubicBezTo>
                <a:cubicBezTo>
                  <a:pt x="2202704" y="932533"/>
                  <a:pt x="2178036" y="939056"/>
                  <a:pt x="2150284" y="944274"/>
                </a:cubicBezTo>
                <a:cubicBezTo>
                  <a:pt x="2122532" y="949492"/>
                  <a:pt x="2092527" y="952101"/>
                  <a:pt x="2060269" y="952101"/>
                </a:cubicBezTo>
                <a:cubicBezTo>
                  <a:pt x="1997175" y="952101"/>
                  <a:pt x="1940248" y="942376"/>
                  <a:pt x="1889489" y="922926"/>
                </a:cubicBezTo>
                <a:cubicBezTo>
                  <a:pt x="1838729" y="903477"/>
                  <a:pt x="1795559" y="874420"/>
                  <a:pt x="1759980" y="835757"/>
                </a:cubicBezTo>
                <a:cubicBezTo>
                  <a:pt x="1724401" y="797095"/>
                  <a:pt x="1697123" y="748825"/>
                  <a:pt x="1678148" y="690950"/>
                </a:cubicBezTo>
                <a:cubicBezTo>
                  <a:pt x="1659172" y="633074"/>
                  <a:pt x="1649685" y="565711"/>
                  <a:pt x="1649685" y="488860"/>
                </a:cubicBezTo>
                <a:cubicBezTo>
                  <a:pt x="1649685" y="410586"/>
                  <a:pt x="1660121" y="341088"/>
                  <a:pt x="1680994" y="280366"/>
                </a:cubicBezTo>
                <a:cubicBezTo>
                  <a:pt x="1701867" y="219644"/>
                  <a:pt x="1731042" y="168647"/>
                  <a:pt x="1768519" y="127375"/>
                </a:cubicBezTo>
                <a:cubicBezTo>
                  <a:pt x="1805996" y="86103"/>
                  <a:pt x="1850944" y="54793"/>
                  <a:pt x="1903365" y="33446"/>
                </a:cubicBezTo>
                <a:cubicBezTo>
                  <a:pt x="1955784" y="12098"/>
                  <a:pt x="2013541" y="1424"/>
                  <a:pt x="2076635" y="1424"/>
                </a:cubicBezTo>
                <a:close/>
                <a:moveTo>
                  <a:pt x="4896483" y="0"/>
                </a:moveTo>
                <a:cubicBezTo>
                  <a:pt x="4918305" y="0"/>
                  <a:pt x="4940126" y="1661"/>
                  <a:pt x="4961948" y="4981"/>
                </a:cubicBezTo>
                <a:cubicBezTo>
                  <a:pt x="4983770" y="8302"/>
                  <a:pt x="5004169" y="12809"/>
                  <a:pt x="5023145" y="18502"/>
                </a:cubicBezTo>
                <a:cubicBezTo>
                  <a:pt x="5042120" y="24194"/>
                  <a:pt x="5058961" y="30598"/>
                  <a:pt x="5073667" y="37714"/>
                </a:cubicBezTo>
                <a:cubicBezTo>
                  <a:pt x="5088373" y="44830"/>
                  <a:pt x="5098098" y="50760"/>
                  <a:pt x="5102842" y="55504"/>
                </a:cubicBezTo>
                <a:cubicBezTo>
                  <a:pt x="5107586" y="60248"/>
                  <a:pt x="5110788" y="64280"/>
                  <a:pt x="5112448" y="67601"/>
                </a:cubicBezTo>
                <a:cubicBezTo>
                  <a:pt x="5114109" y="70922"/>
                  <a:pt x="5115532" y="75310"/>
                  <a:pt x="5116718" y="80765"/>
                </a:cubicBezTo>
                <a:cubicBezTo>
                  <a:pt x="5117903" y="86221"/>
                  <a:pt x="5118734" y="93099"/>
                  <a:pt x="5119209" y="101401"/>
                </a:cubicBezTo>
                <a:cubicBezTo>
                  <a:pt x="5119683" y="109703"/>
                  <a:pt x="5119920" y="120021"/>
                  <a:pt x="5119920" y="132355"/>
                </a:cubicBezTo>
                <a:cubicBezTo>
                  <a:pt x="5119920" y="146112"/>
                  <a:pt x="5119564" y="157735"/>
                  <a:pt x="5118853" y="167223"/>
                </a:cubicBezTo>
                <a:cubicBezTo>
                  <a:pt x="5118141" y="176710"/>
                  <a:pt x="5116955" y="184538"/>
                  <a:pt x="5115295" y="190705"/>
                </a:cubicBezTo>
                <a:cubicBezTo>
                  <a:pt x="5113634" y="196872"/>
                  <a:pt x="5111263" y="201379"/>
                  <a:pt x="5108179" y="204225"/>
                </a:cubicBezTo>
                <a:cubicBezTo>
                  <a:pt x="5105095" y="207071"/>
                  <a:pt x="5100945" y="208495"/>
                  <a:pt x="5095726" y="208495"/>
                </a:cubicBezTo>
                <a:cubicBezTo>
                  <a:pt x="5090507" y="208495"/>
                  <a:pt x="5082206" y="205174"/>
                  <a:pt x="5070821" y="198532"/>
                </a:cubicBezTo>
                <a:cubicBezTo>
                  <a:pt x="5059435" y="191891"/>
                  <a:pt x="5045441" y="184656"/>
                  <a:pt x="5028837" y="176829"/>
                </a:cubicBezTo>
                <a:cubicBezTo>
                  <a:pt x="5012233" y="169002"/>
                  <a:pt x="4993021" y="161886"/>
                  <a:pt x="4971199" y="155482"/>
                </a:cubicBezTo>
                <a:cubicBezTo>
                  <a:pt x="4949377" y="149077"/>
                  <a:pt x="4925420" y="145875"/>
                  <a:pt x="4899329" y="145875"/>
                </a:cubicBezTo>
                <a:cubicBezTo>
                  <a:pt x="4878930" y="145875"/>
                  <a:pt x="4861141" y="148366"/>
                  <a:pt x="4845960" y="153347"/>
                </a:cubicBezTo>
                <a:cubicBezTo>
                  <a:pt x="4830780" y="158328"/>
                  <a:pt x="4818089" y="165207"/>
                  <a:pt x="4807890" y="173983"/>
                </a:cubicBezTo>
                <a:cubicBezTo>
                  <a:pt x="4797691" y="182759"/>
                  <a:pt x="4790101" y="193314"/>
                  <a:pt x="4785120" y="205648"/>
                </a:cubicBezTo>
                <a:cubicBezTo>
                  <a:pt x="4780139" y="217982"/>
                  <a:pt x="4777648" y="231028"/>
                  <a:pt x="4777648" y="244785"/>
                </a:cubicBezTo>
                <a:cubicBezTo>
                  <a:pt x="4777648" y="265184"/>
                  <a:pt x="4783221" y="282855"/>
                  <a:pt x="4794370" y="297798"/>
                </a:cubicBezTo>
                <a:cubicBezTo>
                  <a:pt x="4805518" y="312742"/>
                  <a:pt x="4820462" y="326025"/>
                  <a:pt x="4839200" y="337647"/>
                </a:cubicBezTo>
                <a:cubicBezTo>
                  <a:pt x="4857938" y="349270"/>
                  <a:pt x="4879167" y="360181"/>
                  <a:pt x="4902887" y="370380"/>
                </a:cubicBezTo>
                <a:cubicBezTo>
                  <a:pt x="4926606" y="380579"/>
                  <a:pt x="4950800" y="391372"/>
                  <a:pt x="4975468" y="402757"/>
                </a:cubicBezTo>
                <a:cubicBezTo>
                  <a:pt x="5000137" y="414143"/>
                  <a:pt x="5024331" y="427070"/>
                  <a:pt x="5048050" y="441539"/>
                </a:cubicBezTo>
                <a:cubicBezTo>
                  <a:pt x="5071769" y="456008"/>
                  <a:pt x="5092879" y="473323"/>
                  <a:pt x="5111381" y="493484"/>
                </a:cubicBezTo>
                <a:cubicBezTo>
                  <a:pt x="5129882" y="513646"/>
                  <a:pt x="5144825" y="537365"/>
                  <a:pt x="5156211" y="564643"/>
                </a:cubicBezTo>
                <a:cubicBezTo>
                  <a:pt x="5167596" y="591920"/>
                  <a:pt x="5173289" y="624060"/>
                  <a:pt x="5173289" y="661062"/>
                </a:cubicBezTo>
                <a:cubicBezTo>
                  <a:pt x="5173289" y="709450"/>
                  <a:pt x="5164275" y="751908"/>
                  <a:pt x="5146249" y="788436"/>
                </a:cubicBezTo>
                <a:cubicBezTo>
                  <a:pt x="5128221" y="824964"/>
                  <a:pt x="5103791" y="855444"/>
                  <a:pt x="5072955" y="879875"/>
                </a:cubicBezTo>
                <a:cubicBezTo>
                  <a:pt x="5042120" y="904306"/>
                  <a:pt x="5006067" y="922688"/>
                  <a:pt x="4964795" y="935022"/>
                </a:cubicBezTo>
                <a:cubicBezTo>
                  <a:pt x="4923523" y="947357"/>
                  <a:pt x="4879405" y="953524"/>
                  <a:pt x="4832440" y="953524"/>
                </a:cubicBezTo>
                <a:cubicBezTo>
                  <a:pt x="4800655" y="953524"/>
                  <a:pt x="4771125" y="950914"/>
                  <a:pt x="4743848" y="945696"/>
                </a:cubicBezTo>
                <a:cubicBezTo>
                  <a:pt x="4716570" y="940478"/>
                  <a:pt x="4692495" y="934192"/>
                  <a:pt x="4671622" y="926839"/>
                </a:cubicBezTo>
                <a:cubicBezTo>
                  <a:pt x="4650749" y="919486"/>
                  <a:pt x="4633315" y="911777"/>
                  <a:pt x="4619320" y="903713"/>
                </a:cubicBezTo>
                <a:cubicBezTo>
                  <a:pt x="4605326" y="895648"/>
                  <a:pt x="4595245" y="888532"/>
                  <a:pt x="4589078" y="882365"/>
                </a:cubicBezTo>
                <a:cubicBezTo>
                  <a:pt x="4582911" y="876198"/>
                  <a:pt x="4578523" y="867303"/>
                  <a:pt x="4575914" y="855681"/>
                </a:cubicBezTo>
                <a:cubicBezTo>
                  <a:pt x="4573304" y="844058"/>
                  <a:pt x="4572000" y="827336"/>
                  <a:pt x="4572000" y="805514"/>
                </a:cubicBezTo>
                <a:cubicBezTo>
                  <a:pt x="4572000" y="790808"/>
                  <a:pt x="4572474" y="778474"/>
                  <a:pt x="4573423" y="768512"/>
                </a:cubicBezTo>
                <a:cubicBezTo>
                  <a:pt x="4574372" y="758549"/>
                  <a:pt x="4575914" y="750485"/>
                  <a:pt x="4578049" y="744318"/>
                </a:cubicBezTo>
                <a:cubicBezTo>
                  <a:pt x="4580183" y="738151"/>
                  <a:pt x="4583030" y="733763"/>
                  <a:pt x="4586588" y="731153"/>
                </a:cubicBezTo>
                <a:cubicBezTo>
                  <a:pt x="4590145" y="728544"/>
                  <a:pt x="4594296" y="727240"/>
                  <a:pt x="4599040" y="727240"/>
                </a:cubicBezTo>
                <a:cubicBezTo>
                  <a:pt x="4605681" y="727240"/>
                  <a:pt x="4615051" y="731153"/>
                  <a:pt x="4627148" y="738981"/>
                </a:cubicBezTo>
                <a:cubicBezTo>
                  <a:pt x="4639245" y="746808"/>
                  <a:pt x="4654781" y="755466"/>
                  <a:pt x="4673757" y="764954"/>
                </a:cubicBezTo>
                <a:cubicBezTo>
                  <a:pt x="4692732" y="774442"/>
                  <a:pt x="4715384" y="783099"/>
                  <a:pt x="4741713" y="790927"/>
                </a:cubicBezTo>
                <a:cubicBezTo>
                  <a:pt x="4768042" y="798754"/>
                  <a:pt x="4798521" y="802668"/>
                  <a:pt x="4833152" y="802668"/>
                </a:cubicBezTo>
                <a:cubicBezTo>
                  <a:pt x="4855922" y="802668"/>
                  <a:pt x="4876321" y="799940"/>
                  <a:pt x="4894347" y="794484"/>
                </a:cubicBezTo>
                <a:cubicBezTo>
                  <a:pt x="4912375" y="789029"/>
                  <a:pt x="4927673" y="781320"/>
                  <a:pt x="4940245" y="771358"/>
                </a:cubicBezTo>
                <a:cubicBezTo>
                  <a:pt x="4952816" y="761396"/>
                  <a:pt x="4962423" y="749062"/>
                  <a:pt x="4969064" y="734356"/>
                </a:cubicBezTo>
                <a:cubicBezTo>
                  <a:pt x="4975705" y="719650"/>
                  <a:pt x="4979026" y="703283"/>
                  <a:pt x="4979026" y="685256"/>
                </a:cubicBezTo>
                <a:cubicBezTo>
                  <a:pt x="4979026" y="664383"/>
                  <a:pt x="4973333" y="646475"/>
                  <a:pt x="4961948" y="631532"/>
                </a:cubicBezTo>
                <a:cubicBezTo>
                  <a:pt x="4950563" y="616588"/>
                  <a:pt x="4935738" y="603305"/>
                  <a:pt x="4917474" y="591683"/>
                </a:cubicBezTo>
                <a:cubicBezTo>
                  <a:pt x="4899210" y="580060"/>
                  <a:pt x="4878456" y="569149"/>
                  <a:pt x="4855211" y="558950"/>
                </a:cubicBezTo>
                <a:cubicBezTo>
                  <a:pt x="4831965" y="548751"/>
                  <a:pt x="4808009" y="537958"/>
                  <a:pt x="4783341" y="526573"/>
                </a:cubicBezTo>
                <a:cubicBezTo>
                  <a:pt x="4758672" y="515188"/>
                  <a:pt x="4734716" y="502260"/>
                  <a:pt x="4711471" y="487792"/>
                </a:cubicBezTo>
                <a:cubicBezTo>
                  <a:pt x="4688225" y="473323"/>
                  <a:pt x="4667471" y="456008"/>
                  <a:pt x="4649207" y="435846"/>
                </a:cubicBezTo>
                <a:cubicBezTo>
                  <a:pt x="4630943" y="415684"/>
                  <a:pt x="4616118" y="391846"/>
                  <a:pt x="4604733" y="364332"/>
                </a:cubicBezTo>
                <a:cubicBezTo>
                  <a:pt x="4593348" y="336817"/>
                  <a:pt x="4587655" y="303847"/>
                  <a:pt x="4587655" y="265421"/>
                </a:cubicBezTo>
                <a:cubicBezTo>
                  <a:pt x="4587655" y="221303"/>
                  <a:pt x="4595838" y="182522"/>
                  <a:pt x="4612205" y="149077"/>
                </a:cubicBezTo>
                <a:cubicBezTo>
                  <a:pt x="4628571" y="115633"/>
                  <a:pt x="4650630" y="87881"/>
                  <a:pt x="4678382" y="65822"/>
                </a:cubicBezTo>
                <a:cubicBezTo>
                  <a:pt x="4706134" y="43763"/>
                  <a:pt x="4738867" y="27278"/>
                  <a:pt x="4776581" y="16367"/>
                </a:cubicBezTo>
                <a:cubicBezTo>
                  <a:pt x="4814295" y="5456"/>
                  <a:pt x="4854262" y="0"/>
                  <a:pt x="4896483" y="0"/>
                </a:cubicBezTo>
                <a:close/>
                <a:moveTo>
                  <a:pt x="4210683" y="0"/>
                </a:moveTo>
                <a:cubicBezTo>
                  <a:pt x="4232505" y="0"/>
                  <a:pt x="4254326" y="1661"/>
                  <a:pt x="4276148" y="4981"/>
                </a:cubicBezTo>
                <a:cubicBezTo>
                  <a:pt x="4297970" y="8302"/>
                  <a:pt x="4318369" y="12809"/>
                  <a:pt x="4337345" y="18502"/>
                </a:cubicBezTo>
                <a:cubicBezTo>
                  <a:pt x="4356320" y="24194"/>
                  <a:pt x="4373161" y="30598"/>
                  <a:pt x="4387867" y="37714"/>
                </a:cubicBezTo>
                <a:cubicBezTo>
                  <a:pt x="4402573" y="44830"/>
                  <a:pt x="4412298" y="50760"/>
                  <a:pt x="4417042" y="55504"/>
                </a:cubicBezTo>
                <a:cubicBezTo>
                  <a:pt x="4421786" y="60248"/>
                  <a:pt x="4424988" y="64280"/>
                  <a:pt x="4426648" y="67601"/>
                </a:cubicBezTo>
                <a:cubicBezTo>
                  <a:pt x="4428309" y="70922"/>
                  <a:pt x="4429732" y="75310"/>
                  <a:pt x="4430918" y="80765"/>
                </a:cubicBezTo>
                <a:cubicBezTo>
                  <a:pt x="4432104" y="86221"/>
                  <a:pt x="4432934" y="93099"/>
                  <a:pt x="4433409" y="101401"/>
                </a:cubicBezTo>
                <a:cubicBezTo>
                  <a:pt x="4433883" y="109703"/>
                  <a:pt x="4434120" y="120021"/>
                  <a:pt x="4434120" y="132355"/>
                </a:cubicBezTo>
                <a:cubicBezTo>
                  <a:pt x="4434120" y="146112"/>
                  <a:pt x="4433764" y="157735"/>
                  <a:pt x="4433053" y="167223"/>
                </a:cubicBezTo>
                <a:cubicBezTo>
                  <a:pt x="4432341" y="176710"/>
                  <a:pt x="4431155" y="184538"/>
                  <a:pt x="4429495" y="190705"/>
                </a:cubicBezTo>
                <a:cubicBezTo>
                  <a:pt x="4427834" y="196872"/>
                  <a:pt x="4425463" y="201379"/>
                  <a:pt x="4422379" y="204225"/>
                </a:cubicBezTo>
                <a:cubicBezTo>
                  <a:pt x="4419295" y="207071"/>
                  <a:pt x="4415145" y="208495"/>
                  <a:pt x="4409926" y="208495"/>
                </a:cubicBezTo>
                <a:cubicBezTo>
                  <a:pt x="4404708" y="208495"/>
                  <a:pt x="4396406" y="205174"/>
                  <a:pt x="4385021" y="198532"/>
                </a:cubicBezTo>
                <a:cubicBezTo>
                  <a:pt x="4373635" y="191891"/>
                  <a:pt x="4359641" y="184656"/>
                  <a:pt x="4343037" y="176829"/>
                </a:cubicBezTo>
                <a:cubicBezTo>
                  <a:pt x="4326434" y="169002"/>
                  <a:pt x="4307221" y="161886"/>
                  <a:pt x="4285399" y="155482"/>
                </a:cubicBezTo>
                <a:cubicBezTo>
                  <a:pt x="4263577" y="149077"/>
                  <a:pt x="4239620" y="145875"/>
                  <a:pt x="4213529" y="145875"/>
                </a:cubicBezTo>
                <a:cubicBezTo>
                  <a:pt x="4193130" y="145875"/>
                  <a:pt x="4175341" y="148366"/>
                  <a:pt x="4160160" y="153347"/>
                </a:cubicBezTo>
                <a:cubicBezTo>
                  <a:pt x="4144980" y="158328"/>
                  <a:pt x="4132290" y="165207"/>
                  <a:pt x="4122090" y="173983"/>
                </a:cubicBezTo>
                <a:cubicBezTo>
                  <a:pt x="4111891" y="182759"/>
                  <a:pt x="4104301" y="193314"/>
                  <a:pt x="4099320" y="205648"/>
                </a:cubicBezTo>
                <a:cubicBezTo>
                  <a:pt x="4094339" y="217982"/>
                  <a:pt x="4091848" y="231028"/>
                  <a:pt x="4091848" y="244785"/>
                </a:cubicBezTo>
                <a:cubicBezTo>
                  <a:pt x="4091848" y="265184"/>
                  <a:pt x="4097422" y="282855"/>
                  <a:pt x="4108570" y="297798"/>
                </a:cubicBezTo>
                <a:cubicBezTo>
                  <a:pt x="4119718" y="312742"/>
                  <a:pt x="4134662" y="326025"/>
                  <a:pt x="4153400" y="337647"/>
                </a:cubicBezTo>
                <a:cubicBezTo>
                  <a:pt x="4172138" y="349270"/>
                  <a:pt x="4193367" y="360181"/>
                  <a:pt x="4217087" y="370380"/>
                </a:cubicBezTo>
                <a:cubicBezTo>
                  <a:pt x="4240806" y="380579"/>
                  <a:pt x="4265000" y="391372"/>
                  <a:pt x="4289668" y="402757"/>
                </a:cubicBezTo>
                <a:cubicBezTo>
                  <a:pt x="4314337" y="414143"/>
                  <a:pt x="4338531" y="427070"/>
                  <a:pt x="4362250" y="441539"/>
                </a:cubicBezTo>
                <a:cubicBezTo>
                  <a:pt x="4385970" y="456008"/>
                  <a:pt x="4407080" y="473323"/>
                  <a:pt x="4425581" y="493484"/>
                </a:cubicBezTo>
                <a:cubicBezTo>
                  <a:pt x="4444082" y="513646"/>
                  <a:pt x="4459026" y="537365"/>
                  <a:pt x="4470411" y="564643"/>
                </a:cubicBezTo>
                <a:cubicBezTo>
                  <a:pt x="4481796" y="591920"/>
                  <a:pt x="4487489" y="624060"/>
                  <a:pt x="4487489" y="661062"/>
                </a:cubicBezTo>
                <a:cubicBezTo>
                  <a:pt x="4487489" y="709450"/>
                  <a:pt x="4478476" y="751908"/>
                  <a:pt x="4460449" y="788436"/>
                </a:cubicBezTo>
                <a:cubicBezTo>
                  <a:pt x="4442422" y="824964"/>
                  <a:pt x="4417991" y="855444"/>
                  <a:pt x="4387156" y="879875"/>
                </a:cubicBezTo>
                <a:cubicBezTo>
                  <a:pt x="4356320" y="904306"/>
                  <a:pt x="4320267" y="922688"/>
                  <a:pt x="4278995" y="935022"/>
                </a:cubicBezTo>
                <a:cubicBezTo>
                  <a:pt x="4237723" y="947357"/>
                  <a:pt x="4193605" y="953524"/>
                  <a:pt x="4146640" y="953524"/>
                </a:cubicBezTo>
                <a:cubicBezTo>
                  <a:pt x="4114856" y="953524"/>
                  <a:pt x="4085325" y="950914"/>
                  <a:pt x="4058048" y="945696"/>
                </a:cubicBezTo>
                <a:cubicBezTo>
                  <a:pt x="4030770" y="940478"/>
                  <a:pt x="4006695" y="934192"/>
                  <a:pt x="3985822" y="926839"/>
                </a:cubicBezTo>
                <a:cubicBezTo>
                  <a:pt x="3964949" y="919486"/>
                  <a:pt x="3947515" y="911777"/>
                  <a:pt x="3933520" y="903713"/>
                </a:cubicBezTo>
                <a:cubicBezTo>
                  <a:pt x="3919526" y="895648"/>
                  <a:pt x="3909445" y="888532"/>
                  <a:pt x="3903278" y="882365"/>
                </a:cubicBezTo>
                <a:cubicBezTo>
                  <a:pt x="3897111" y="876198"/>
                  <a:pt x="3892723" y="867303"/>
                  <a:pt x="3890114" y="855681"/>
                </a:cubicBezTo>
                <a:cubicBezTo>
                  <a:pt x="3887505" y="844058"/>
                  <a:pt x="3886200" y="827336"/>
                  <a:pt x="3886200" y="805514"/>
                </a:cubicBezTo>
                <a:cubicBezTo>
                  <a:pt x="3886200" y="790808"/>
                  <a:pt x="3886674" y="778474"/>
                  <a:pt x="3887623" y="768512"/>
                </a:cubicBezTo>
                <a:cubicBezTo>
                  <a:pt x="3888572" y="758549"/>
                  <a:pt x="3890114" y="750485"/>
                  <a:pt x="3892248" y="744318"/>
                </a:cubicBezTo>
                <a:cubicBezTo>
                  <a:pt x="3894383" y="738151"/>
                  <a:pt x="3897230" y="733763"/>
                  <a:pt x="3900787" y="731153"/>
                </a:cubicBezTo>
                <a:cubicBezTo>
                  <a:pt x="3904345" y="728544"/>
                  <a:pt x="3908496" y="727240"/>
                  <a:pt x="3913240" y="727240"/>
                </a:cubicBezTo>
                <a:cubicBezTo>
                  <a:pt x="3919882" y="727240"/>
                  <a:pt x="3929251" y="731153"/>
                  <a:pt x="3941348" y="738981"/>
                </a:cubicBezTo>
                <a:cubicBezTo>
                  <a:pt x="3953445" y="746808"/>
                  <a:pt x="3968981" y="755466"/>
                  <a:pt x="3987957" y="764954"/>
                </a:cubicBezTo>
                <a:cubicBezTo>
                  <a:pt x="4006932" y="774442"/>
                  <a:pt x="4029584" y="783099"/>
                  <a:pt x="4055913" y="790927"/>
                </a:cubicBezTo>
                <a:cubicBezTo>
                  <a:pt x="4082242" y="798754"/>
                  <a:pt x="4112721" y="802668"/>
                  <a:pt x="4147352" y="802668"/>
                </a:cubicBezTo>
                <a:cubicBezTo>
                  <a:pt x="4170122" y="802668"/>
                  <a:pt x="4190521" y="799940"/>
                  <a:pt x="4208548" y="794484"/>
                </a:cubicBezTo>
                <a:cubicBezTo>
                  <a:pt x="4226575" y="789029"/>
                  <a:pt x="4241874" y="781320"/>
                  <a:pt x="4254445" y="771358"/>
                </a:cubicBezTo>
                <a:cubicBezTo>
                  <a:pt x="4267016" y="761396"/>
                  <a:pt x="4276623" y="749062"/>
                  <a:pt x="4283264" y="734356"/>
                </a:cubicBezTo>
                <a:cubicBezTo>
                  <a:pt x="4289906" y="719650"/>
                  <a:pt x="4293226" y="703283"/>
                  <a:pt x="4293226" y="685256"/>
                </a:cubicBezTo>
                <a:cubicBezTo>
                  <a:pt x="4293226" y="664383"/>
                  <a:pt x="4287534" y="646475"/>
                  <a:pt x="4276148" y="631532"/>
                </a:cubicBezTo>
                <a:cubicBezTo>
                  <a:pt x="4264763" y="616588"/>
                  <a:pt x="4249938" y="603305"/>
                  <a:pt x="4231674" y="591683"/>
                </a:cubicBezTo>
                <a:cubicBezTo>
                  <a:pt x="4213410" y="580060"/>
                  <a:pt x="4192656" y="569149"/>
                  <a:pt x="4169411" y="558950"/>
                </a:cubicBezTo>
                <a:cubicBezTo>
                  <a:pt x="4146166" y="548751"/>
                  <a:pt x="4122209" y="537958"/>
                  <a:pt x="4097541" y="526573"/>
                </a:cubicBezTo>
                <a:cubicBezTo>
                  <a:pt x="4072872" y="515188"/>
                  <a:pt x="4048916" y="502260"/>
                  <a:pt x="4025671" y="487792"/>
                </a:cubicBezTo>
                <a:cubicBezTo>
                  <a:pt x="4002425" y="473323"/>
                  <a:pt x="3981671" y="456008"/>
                  <a:pt x="3963407" y="435846"/>
                </a:cubicBezTo>
                <a:cubicBezTo>
                  <a:pt x="3945143" y="415684"/>
                  <a:pt x="3930318" y="391846"/>
                  <a:pt x="3918933" y="364332"/>
                </a:cubicBezTo>
                <a:cubicBezTo>
                  <a:pt x="3907547" y="336817"/>
                  <a:pt x="3901855" y="303847"/>
                  <a:pt x="3901855" y="265421"/>
                </a:cubicBezTo>
                <a:cubicBezTo>
                  <a:pt x="3901855" y="221303"/>
                  <a:pt x="3910038" y="182522"/>
                  <a:pt x="3926404" y="149077"/>
                </a:cubicBezTo>
                <a:cubicBezTo>
                  <a:pt x="3942771" y="115633"/>
                  <a:pt x="3964830" y="87881"/>
                  <a:pt x="3992582" y="65822"/>
                </a:cubicBezTo>
                <a:cubicBezTo>
                  <a:pt x="4020334" y="43763"/>
                  <a:pt x="4053067" y="27278"/>
                  <a:pt x="4090781" y="16367"/>
                </a:cubicBezTo>
                <a:cubicBezTo>
                  <a:pt x="4128495" y="5456"/>
                  <a:pt x="4168462" y="0"/>
                  <a:pt x="4210683" y="0"/>
                </a:cubicBezTo>
                <a:close/>
                <a:moveTo>
                  <a:pt x="324483" y="0"/>
                </a:moveTo>
                <a:cubicBezTo>
                  <a:pt x="346304" y="0"/>
                  <a:pt x="368126" y="1661"/>
                  <a:pt x="389948" y="4981"/>
                </a:cubicBezTo>
                <a:cubicBezTo>
                  <a:pt x="411770" y="8302"/>
                  <a:pt x="432169" y="12809"/>
                  <a:pt x="451145" y="18502"/>
                </a:cubicBezTo>
                <a:cubicBezTo>
                  <a:pt x="470120" y="24194"/>
                  <a:pt x="486961" y="30598"/>
                  <a:pt x="501667" y="37714"/>
                </a:cubicBezTo>
                <a:cubicBezTo>
                  <a:pt x="516373" y="44830"/>
                  <a:pt x="526098" y="50760"/>
                  <a:pt x="530842" y="55504"/>
                </a:cubicBezTo>
                <a:cubicBezTo>
                  <a:pt x="535586" y="60248"/>
                  <a:pt x="538788" y="64280"/>
                  <a:pt x="540448" y="67601"/>
                </a:cubicBezTo>
                <a:cubicBezTo>
                  <a:pt x="542109" y="70922"/>
                  <a:pt x="543532" y="75310"/>
                  <a:pt x="544718" y="80765"/>
                </a:cubicBezTo>
                <a:cubicBezTo>
                  <a:pt x="545904" y="86221"/>
                  <a:pt x="546734" y="93099"/>
                  <a:pt x="547209" y="101401"/>
                </a:cubicBezTo>
                <a:cubicBezTo>
                  <a:pt x="547683" y="109703"/>
                  <a:pt x="547920" y="120021"/>
                  <a:pt x="547920" y="132355"/>
                </a:cubicBezTo>
                <a:cubicBezTo>
                  <a:pt x="547920" y="146112"/>
                  <a:pt x="547564" y="157735"/>
                  <a:pt x="546853" y="167223"/>
                </a:cubicBezTo>
                <a:cubicBezTo>
                  <a:pt x="546141" y="176710"/>
                  <a:pt x="544955" y="184538"/>
                  <a:pt x="543295" y="190705"/>
                </a:cubicBezTo>
                <a:cubicBezTo>
                  <a:pt x="541634" y="196872"/>
                  <a:pt x="539263" y="201379"/>
                  <a:pt x="536179" y="204225"/>
                </a:cubicBezTo>
                <a:cubicBezTo>
                  <a:pt x="533095" y="207071"/>
                  <a:pt x="528945" y="208495"/>
                  <a:pt x="523726" y="208495"/>
                </a:cubicBezTo>
                <a:cubicBezTo>
                  <a:pt x="518508" y="208495"/>
                  <a:pt x="510206" y="205174"/>
                  <a:pt x="498821" y="198532"/>
                </a:cubicBezTo>
                <a:cubicBezTo>
                  <a:pt x="487435" y="191891"/>
                  <a:pt x="473441" y="184656"/>
                  <a:pt x="456837" y="176829"/>
                </a:cubicBezTo>
                <a:cubicBezTo>
                  <a:pt x="440234" y="169002"/>
                  <a:pt x="421021" y="161886"/>
                  <a:pt x="399199" y="155482"/>
                </a:cubicBezTo>
                <a:cubicBezTo>
                  <a:pt x="377377" y="149077"/>
                  <a:pt x="353420" y="145875"/>
                  <a:pt x="327329" y="145875"/>
                </a:cubicBezTo>
                <a:cubicBezTo>
                  <a:pt x="306930" y="145875"/>
                  <a:pt x="289141" y="148366"/>
                  <a:pt x="273960" y="153347"/>
                </a:cubicBezTo>
                <a:cubicBezTo>
                  <a:pt x="258780" y="158328"/>
                  <a:pt x="246090" y="165207"/>
                  <a:pt x="235890" y="173983"/>
                </a:cubicBezTo>
                <a:cubicBezTo>
                  <a:pt x="225691" y="182759"/>
                  <a:pt x="218101" y="193314"/>
                  <a:pt x="213120" y="205648"/>
                </a:cubicBezTo>
                <a:cubicBezTo>
                  <a:pt x="208139" y="217982"/>
                  <a:pt x="205648" y="231028"/>
                  <a:pt x="205648" y="244785"/>
                </a:cubicBezTo>
                <a:cubicBezTo>
                  <a:pt x="205648" y="265184"/>
                  <a:pt x="211222" y="282855"/>
                  <a:pt x="222370" y="297798"/>
                </a:cubicBezTo>
                <a:cubicBezTo>
                  <a:pt x="233518" y="312742"/>
                  <a:pt x="248462" y="326025"/>
                  <a:pt x="267200" y="337647"/>
                </a:cubicBezTo>
                <a:cubicBezTo>
                  <a:pt x="285938" y="349270"/>
                  <a:pt x="307167" y="360181"/>
                  <a:pt x="330887" y="370380"/>
                </a:cubicBezTo>
                <a:cubicBezTo>
                  <a:pt x="354606" y="380579"/>
                  <a:pt x="378800" y="391372"/>
                  <a:pt x="403469" y="402757"/>
                </a:cubicBezTo>
                <a:cubicBezTo>
                  <a:pt x="428137" y="414143"/>
                  <a:pt x="452331" y="427070"/>
                  <a:pt x="476050" y="441539"/>
                </a:cubicBezTo>
                <a:cubicBezTo>
                  <a:pt x="499769" y="456008"/>
                  <a:pt x="520880" y="473323"/>
                  <a:pt x="539381" y="493484"/>
                </a:cubicBezTo>
                <a:cubicBezTo>
                  <a:pt x="557882" y="513646"/>
                  <a:pt x="572826" y="537365"/>
                  <a:pt x="584211" y="564643"/>
                </a:cubicBezTo>
                <a:cubicBezTo>
                  <a:pt x="595596" y="591920"/>
                  <a:pt x="601289" y="624060"/>
                  <a:pt x="601289" y="661062"/>
                </a:cubicBezTo>
                <a:cubicBezTo>
                  <a:pt x="601289" y="709450"/>
                  <a:pt x="592276" y="751908"/>
                  <a:pt x="574249" y="788436"/>
                </a:cubicBezTo>
                <a:cubicBezTo>
                  <a:pt x="556222" y="824964"/>
                  <a:pt x="531791" y="855444"/>
                  <a:pt x="500956" y="879875"/>
                </a:cubicBezTo>
                <a:cubicBezTo>
                  <a:pt x="470120" y="904306"/>
                  <a:pt x="434067" y="922688"/>
                  <a:pt x="392795" y="935022"/>
                </a:cubicBezTo>
                <a:cubicBezTo>
                  <a:pt x="351523" y="947357"/>
                  <a:pt x="307405" y="953524"/>
                  <a:pt x="260440" y="953524"/>
                </a:cubicBezTo>
                <a:cubicBezTo>
                  <a:pt x="228656" y="953524"/>
                  <a:pt x="199125" y="950914"/>
                  <a:pt x="171848" y="945696"/>
                </a:cubicBezTo>
                <a:cubicBezTo>
                  <a:pt x="144570" y="940478"/>
                  <a:pt x="120495" y="934192"/>
                  <a:pt x="99622" y="926839"/>
                </a:cubicBezTo>
                <a:cubicBezTo>
                  <a:pt x="78749" y="919486"/>
                  <a:pt x="61315" y="911777"/>
                  <a:pt x="47320" y="903713"/>
                </a:cubicBezTo>
                <a:cubicBezTo>
                  <a:pt x="33326" y="895648"/>
                  <a:pt x="23245" y="888532"/>
                  <a:pt x="17078" y="882365"/>
                </a:cubicBezTo>
                <a:cubicBezTo>
                  <a:pt x="10911" y="876198"/>
                  <a:pt x="6523" y="867303"/>
                  <a:pt x="3914" y="855681"/>
                </a:cubicBezTo>
                <a:cubicBezTo>
                  <a:pt x="1305" y="844058"/>
                  <a:pt x="0" y="827336"/>
                  <a:pt x="0" y="805514"/>
                </a:cubicBezTo>
                <a:cubicBezTo>
                  <a:pt x="0" y="790808"/>
                  <a:pt x="474" y="778474"/>
                  <a:pt x="1423" y="768512"/>
                </a:cubicBezTo>
                <a:cubicBezTo>
                  <a:pt x="2372" y="758549"/>
                  <a:pt x="3914" y="750485"/>
                  <a:pt x="6049" y="744318"/>
                </a:cubicBezTo>
                <a:cubicBezTo>
                  <a:pt x="8183" y="738151"/>
                  <a:pt x="11030" y="733763"/>
                  <a:pt x="14587" y="731153"/>
                </a:cubicBezTo>
                <a:cubicBezTo>
                  <a:pt x="18145" y="728544"/>
                  <a:pt x="22296" y="727240"/>
                  <a:pt x="27040" y="727240"/>
                </a:cubicBezTo>
                <a:cubicBezTo>
                  <a:pt x="33682" y="727240"/>
                  <a:pt x="43051" y="731153"/>
                  <a:pt x="55148" y="738981"/>
                </a:cubicBezTo>
                <a:cubicBezTo>
                  <a:pt x="67245" y="746808"/>
                  <a:pt x="82781" y="755466"/>
                  <a:pt x="101757" y="764954"/>
                </a:cubicBezTo>
                <a:cubicBezTo>
                  <a:pt x="120732" y="774442"/>
                  <a:pt x="143384" y="783099"/>
                  <a:pt x="169713" y="790927"/>
                </a:cubicBezTo>
                <a:cubicBezTo>
                  <a:pt x="196042" y="798754"/>
                  <a:pt x="226521" y="802668"/>
                  <a:pt x="261152" y="802668"/>
                </a:cubicBezTo>
                <a:cubicBezTo>
                  <a:pt x="283922" y="802668"/>
                  <a:pt x="304321" y="799940"/>
                  <a:pt x="322348" y="794484"/>
                </a:cubicBezTo>
                <a:cubicBezTo>
                  <a:pt x="340375" y="789029"/>
                  <a:pt x="355674" y="781320"/>
                  <a:pt x="368245" y="771358"/>
                </a:cubicBezTo>
                <a:cubicBezTo>
                  <a:pt x="380816" y="761396"/>
                  <a:pt x="390423" y="749062"/>
                  <a:pt x="397064" y="734356"/>
                </a:cubicBezTo>
                <a:cubicBezTo>
                  <a:pt x="403706" y="719650"/>
                  <a:pt x="407026" y="703283"/>
                  <a:pt x="407026" y="685256"/>
                </a:cubicBezTo>
                <a:cubicBezTo>
                  <a:pt x="407026" y="664383"/>
                  <a:pt x="401334" y="646475"/>
                  <a:pt x="389948" y="631532"/>
                </a:cubicBezTo>
                <a:cubicBezTo>
                  <a:pt x="378563" y="616588"/>
                  <a:pt x="363738" y="603305"/>
                  <a:pt x="345474" y="591683"/>
                </a:cubicBezTo>
                <a:cubicBezTo>
                  <a:pt x="327210" y="580060"/>
                  <a:pt x="306456" y="569149"/>
                  <a:pt x="283211" y="558950"/>
                </a:cubicBezTo>
                <a:cubicBezTo>
                  <a:pt x="259966" y="548751"/>
                  <a:pt x="236009" y="537958"/>
                  <a:pt x="211341" y="526573"/>
                </a:cubicBezTo>
                <a:cubicBezTo>
                  <a:pt x="186672" y="515188"/>
                  <a:pt x="162716" y="502260"/>
                  <a:pt x="139471" y="487792"/>
                </a:cubicBezTo>
                <a:cubicBezTo>
                  <a:pt x="116225" y="473323"/>
                  <a:pt x="95471" y="456008"/>
                  <a:pt x="77207" y="435846"/>
                </a:cubicBezTo>
                <a:cubicBezTo>
                  <a:pt x="58943" y="415684"/>
                  <a:pt x="44118" y="391846"/>
                  <a:pt x="32733" y="364332"/>
                </a:cubicBezTo>
                <a:cubicBezTo>
                  <a:pt x="21348" y="336817"/>
                  <a:pt x="15655" y="303847"/>
                  <a:pt x="15655" y="265421"/>
                </a:cubicBezTo>
                <a:cubicBezTo>
                  <a:pt x="15655" y="221303"/>
                  <a:pt x="23838" y="182522"/>
                  <a:pt x="40205" y="149077"/>
                </a:cubicBezTo>
                <a:cubicBezTo>
                  <a:pt x="56571" y="115633"/>
                  <a:pt x="78630" y="87881"/>
                  <a:pt x="106382" y="65822"/>
                </a:cubicBezTo>
                <a:cubicBezTo>
                  <a:pt x="134134" y="43763"/>
                  <a:pt x="166867" y="27278"/>
                  <a:pt x="204581" y="16367"/>
                </a:cubicBezTo>
                <a:cubicBezTo>
                  <a:pt x="242295" y="5456"/>
                  <a:pt x="282262" y="0"/>
                  <a:pt x="324483" y="0"/>
                </a:cubicBezTo>
                <a:close/>
              </a:path>
            </a:pathLst>
          </a:cu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fontAlgn="auto">
              <a:spcBef>
                <a:spcPts val="0"/>
              </a:spcBef>
              <a:spcAft>
                <a:spcPts val="0"/>
              </a:spcAft>
            </a:pPr>
            <a:endParaRPr lang="en-US" sz="1350">
              <a:solidFill>
                <a:prstClr val="white"/>
              </a:solidFill>
            </a:endParaRPr>
          </a:p>
        </p:txBody>
      </p:sp>
      <p:sp>
        <p:nvSpPr>
          <p:cNvPr id="17" name="TextBox 16">
            <a:extLst>
              <a:ext uri="{FF2B5EF4-FFF2-40B4-BE49-F238E27FC236}">
                <a16:creationId xmlns="" xmlns:a16="http://schemas.microsoft.com/office/drawing/2014/main" id="{5E0AB69A-B4D7-4782-B4FA-412A28C2667D}"/>
              </a:ext>
            </a:extLst>
          </p:cNvPr>
          <p:cNvSpPr txBox="1"/>
          <p:nvPr/>
        </p:nvSpPr>
        <p:spPr>
          <a:xfrm>
            <a:off x="62481" y="1672061"/>
            <a:ext cx="1688925" cy="600164"/>
          </a:xfrm>
          <a:prstGeom prst="rect">
            <a:avLst/>
          </a:prstGeom>
          <a:noFill/>
        </p:spPr>
        <p:txBody>
          <a:bodyPr wrap="none" rtlCol="0" anchor="ctr">
            <a:spAutoFit/>
          </a:bodyPr>
          <a:lstStyle/>
          <a:p>
            <a:pPr algn="ctr" defTabSz="685800" fontAlgn="auto">
              <a:spcBef>
                <a:spcPts val="0"/>
              </a:spcBef>
              <a:spcAft>
                <a:spcPts val="0"/>
              </a:spcAft>
            </a:pPr>
            <a:r>
              <a:rPr lang="en-US" sz="3300" b="1" dirty="0">
                <a:solidFill>
                  <a:prstClr val="black"/>
                </a:solidFill>
                <a:latin typeface="Calibri" panose="020F0502020204030204"/>
              </a:rPr>
              <a:t>Patience</a:t>
            </a:r>
          </a:p>
        </p:txBody>
      </p:sp>
    </p:spTree>
    <p:extLst>
      <p:ext uri="{BB962C8B-B14F-4D97-AF65-F5344CB8AC3E}">
        <p14:creationId xmlns:p14="http://schemas.microsoft.com/office/powerpoint/2010/main" val="7796750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a:t>
            </a:r>
          </a:p>
        </p:txBody>
      </p:sp>
      <p:sp>
        <p:nvSpPr>
          <p:cNvPr id="3" name="Content Placeholder 2"/>
          <p:cNvSpPr>
            <a:spLocks noGrp="1"/>
          </p:cNvSpPr>
          <p:nvPr>
            <p:ph idx="1"/>
          </p:nvPr>
        </p:nvSpPr>
        <p:spPr/>
        <p:txBody>
          <a:bodyPr/>
          <a:lstStyle/>
          <a:p>
            <a:r>
              <a:rPr lang="en-US" sz="2800" dirty="0"/>
              <a:t>Pick up most of the technical from case writing for:</a:t>
            </a:r>
          </a:p>
          <a:p>
            <a:endParaRPr lang="en-US" sz="2800" dirty="0"/>
          </a:p>
          <a:p>
            <a:pPr lvl="1">
              <a:buFont typeface="Wingdings" panose="05000000000000000000" pitchFamily="2" charset="2"/>
              <a:buChar char="§"/>
            </a:pPr>
            <a:r>
              <a:rPr lang="en-US" sz="2800" dirty="0"/>
              <a:t>Audit</a:t>
            </a:r>
          </a:p>
          <a:p>
            <a:pPr lvl="1">
              <a:buFont typeface="Wingdings" panose="05000000000000000000" pitchFamily="2" charset="2"/>
              <a:buChar char="§"/>
            </a:pPr>
            <a:endParaRPr lang="en-US" sz="2800" dirty="0"/>
          </a:p>
          <a:p>
            <a:pPr lvl="1">
              <a:buFont typeface="Wingdings" panose="05000000000000000000" pitchFamily="2" charset="2"/>
              <a:buChar char="§"/>
            </a:pPr>
            <a:r>
              <a:rPr lang="en-US" sz="2800" dirty="0"/>
              <a:t>Finance</a:t>
            </a:r>
          </a:p>
          <a:p>
            <a:pPr lvl="1">
              <a:buFont typeface="Wingdings" panose="05000000000000000000" pitchFamily="2" charset="2"/>
              <a:buChar char="§"/>
            </a:pPr>
            <a:endParaRPr lang="en-US" sz="2800" dirty="0"/>
          </a:p>
          <a:p>
            <a:pPr lvl="1">
              <a:buFont typeface="Wingdings" panose="05000000000000000000" pitchFamily="2" charset="2"/>
              <a:buChar char="§"/>
            </a:pPr>
            <a:r>
              <a:rPr lang="en-US" sz="2800" dirty="0"/>
              <a:t>Governance</a:t>
            </a:r>
            <a:endParaRPr lang="en-US" sz="3200" dirty="0"/>
          </a:p>
          <a:p>
            <a:pPr lvl="3"/>
            <a:endParaRPr lang="en-US" sz="3200" dirty="0"/>
          </a:p>
          <a:p>
            <a:endParaRPr lang="en-US" sz="3200" dirty="0"/>
          </a:p>
          <a:p>
            <a:pPr marL="0" indent="0">
              <a:buNone/>
            </a:pPr>
            <a:endParaRPr lang="en-US" dirty="0"/>
          </a:p>
          <a:p>
            <a:endParaRPr lang="en-US" dirty="0"/>
          </a:p>
        </p:txBody>
      </p:sp>
    </p:spTree>
    <p:extLst>
      <p:ext uri="{BB962C8B-B14F-4D97-AF65-F5344CB8AC3E}">
        <p14:creationId xmlns:p14="http://schemas.microsoft.com/office/powerpoint/2010/main" val="34722368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CA" dirty="0" smtClean="0"/>
              <a:t>3. PASS </a:t>
            </a:r>
            <a:r>
              <a:rPr lang="en-CA" dirty="0"/>
              <a:t>INDIAN CAs CFE PROGRAM</a:t>
            </a:r>
          </a:p>
        </p:txBody>
      </p:sp>
      <p:sp>
        <p:nvSpPr>
          <p:cNvPr id="21507" name="PwCFirm"/>
          <p:cNvSpPr txBox="1">
            <a:spLocks noChangeArrowheads="1"/>
          </p:cNvSpPr>
          <p:nvPr/>
        </p:nvSpPr>
        <p:spPr bwMode="auto">
          <a:xfrm>
            <a:off x="533400" y="6477000"/>
            <a:ext cx="2590800" cy="152400"/>
          </a:xfrm>
          <a:prstGeom prst="rect">
            <a:avLst/>
          </a:prstGeom>
          <a:noFill/>
          <a:ln w="9525">
            <a:noFill/>
            <a:miter lim="800000"/>
            <a:headEnd/>
            <a:tailEnd/>
          </a:ln>
        </p:spPr>
        <p:txBody>
          <a:bodyPr lIns="0" tIns="0" rIns="0" bIns="0"/>
          <a:lstStyle/>
          <a:p>
            <a:endParaRPr lang="en-US" sz="1000">
              <a:cs typeface="Arial" charset="0"/>
            </a:endParaRPr>
          </a:p>
        </p:txBody>
      </p:sp>
      <p:sp>
        <p:nvSpPr>
          <p:cNvPr id="21508" name="Slide Number Placeholder 5"/>
          <p:cNvSpPr txBox="1">
            <a:spLocks/>
          </p:cNvSpPr>
          <p:nvPr/>
        </p:nvSpPr>
        <p:spPr bwMode="auto">
          <a:xfrm>
            <a:off x="7086600" y="6477000"/>
            <a:ext cx="1527175" cy="152400"/>
          </a:xfrm>
          <a:prstGeom prst="rect">
            <a:avLst/>
          </a:prstGeom>
          <a:noFill/>
          <a:ln w="9525">
            <a:noFill/>
            <a:miter lim="800000"/>
            <a:headEnd/>
            <a:tailEnd/>
          </a:ln>
        </p:spPr>
        <p:txBody>
          <a:bodyPr lIns="0" tIns="0" rIns="0" bIns="0"/>
          <a:lstStyle/>
          <a:p>
            <a:pPr algn="r"/>
            <a:fld id="{C19A3E51-3684-4A2F-AA26-008153DCA174}" type="slidenum">
              <a:rPr lang="en-CA" sz="1000">
                <a:solidFill>
                  <a:schemeClr val="bg1"/>
                </a:solidFill>
                <a:cs typeface="Arial" charset="0"/>
              </a:rPr>
              <a:pPr algn="r"/>
              <a:t>21</a:t>
            </a:fld>
            <a:endParaRPr lang="en-CA" sz="1000">
              <a:solidFill>
                <a:schemeClr val="bg1"/>
              </a:solidFill>
              <a:cs typeface="Arial" charset="0"/>
            </a:endParaRPr>
          </a:p>
        </p:txBody>
      </p:sp>
      <p:grpSp>
        <p:nvGrpSpPr>
          <p:cNvPr id="21509" name="Group 8"/>
          <p:cNvGrpSpPr>
            <a:grpSpLocks/>
          </p:cNvGrpSpPr>
          <p:nvPr/>
        </p:nvGrpSpPr>
        <p:grpSpPr bwMode="auto">
          <a:xfrm>
            <a:off x="2743200" y="1828800"/>
            <a:ext cx="4495800" cy="4343400"/>
            <a:chOff x="2133600" y="-152400"/>
            <a:chExt cx="4191000" cy="4114800"/>
          </a:xfrm>
        </p:grpSpPr>
        <p:sp>
          <p:nvSpPr>
            <p:cNvPr id="12" name="Isosceles Triangle 11"/>
            <p:cNvSpPr/>
            <p:nvPr/>
          </p:nvSpPr>
          <p:spPr>
            <a:xfrm>
              <a:off x="2133600" y="-152400"/>
              <a:ext cx="4191000" cy="4114800"/>
            </a:xfrm>
            <a:prstGeom prst="triangle">
              <a:avLst/>
            </a:prstGeom>
            <a:solidFill>
              <a:srgbClr val="32C1D1"/>
            </a:solidFill>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sp>
        <p:sp>
          <p:nvSpPr>
            <p:cNvPr id="13" name="Isosceles Triangle 4"/>
            <p:cNvSpPr/>
            <p:nvPr/>
          </p:nvSpPr>
          <p:spPr>
            <a:xfrm>
              <a:off x="2590800" y="1828800"/>
              <a:ext cx="3352800" cy="1981200"/>
            </a:xfrm>
            <a:prstGeom prst="rect">
              <a:avLst/>
            </a:prstGeom>
          </p:spPr>
          <p:style>
            <a:lnRef idx="0">
              <a:scrgbClr r="0" g="0" b="0"/>
            </a:lnRef>
            <a:fillRef idx="0">
              <a:scrgbClr r="0" g="0" b="0"/>
            </a:fillRef>
            <a:effectRef idx="0">
              <a:scrgbClr r="0" g="0" b="0"/>
            </a:effectRef>
            <a:fontRef idx="minor">
              <a:schemeClr val="lt1"/>
            </a:fontRef>
          </p:style>
          <p:txBody>
            <a:bodyPr lIns="102870" tIns="102870" rIns="102870" bIns="102870" spcCol="1270" anchor="ctr"/>
            <a:lstStyle/>
            <a:p>
              <a:pPr algn="ctr">
                <a:defRPr/>
              </a:pPr>
              <a:r>
                <a:rPr lang="en-US" sz="2400" dirty="0"/>
                <a:t> </a:t>
              </a:r>
            </a:p>
            <a:p>
              <a:pPr algn="ctr">
                <a:defRPr/>
              </a:pPr>
              <a:r>
                <a:rPr lang="en-US" sz="2400" dirty="0"/>
                <a:t>PASS</a:t>
              </a:r>
            </a:p>
            <a:p>
              <a:pPr algn="ctr">
                <a:defRPr/>
              </a:pPr>
              <a:r>
                <a:rPr lang="en-US" sz="2400" dirty="0"/>
                <a:t>Program for </a:t>
              </a:r>
            </a:p>
            <a:p>
              <a:pPr algn="ctr">
                <a:defRPr/>
              </a:pPr>
              <a:r>
                <a:rPr lang="en-US" sz="2400" dirty="0"/>
                <a:t>Indian CAs</a:t>
              </a:r>
            </a:p>
            <a:p>
              <a:pPr algn="ctr">
                <a:defRPr/>
              </a:pPr>
              <a:endParaRPr lang="en-US" sz="2400" dirty="0"/>
            </a:p>
            <a:p>
              <a:pPr algn="ctr">
                <a:defRPr/>
              </a:pPr>
              <a:endParaRPr lang="en-US" sz="2400" dirty="0"/>
            </a:p>
          </p:txBody>
        </p:sp>
      </p:grpSp>
    </p:spTree>
    <p:extLst>
      <p:ext uri="{BB962C8B-B14F-4D97-AF65-F5344CB8AC3E}">
        <p14:creationId xmlns:p14="http://schemas.microsoft.com/office/powerpoint/2010/main" val="602942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Who is PASS?</a:t>
            </a:r>
          </a:p>
        </p:txBody>
      </p:sp>
      <p:sp>
        <p:nvSpPr>
          <p:cNvPr id="3" name="Content Placeholder 2"/>
          <p:cNvSpPr>
            <a:spLocks noGrp="1"/>
          </p:cNvSpPr>
          <p:nvPr>
            <p:ph idx="1"/>
          </p:nvPr>
        </p:nvSpPr>
        <p:spPr/>
        <p:txBody>
          <a:bodyPr/>
          <a:lstStyle/>
          <a:p>
            <a:pPr>
              <a:buFont typeface="Wingdings" pitchFamily="2" charset="2"/>
              <a:buChar char="Ø"/>
            </a:pPr>
            <a:r>
              <a:rPr lang="en-CA" dirty="0"/>
              <a:t>PASS began offering UFE courses in 1989</a:t>
            </a:r>
          </a:p>
          <a:p>
            <a:pPr>
              <a:buFont typeface="Wingdings" pitchFamily="2" charset="2"/>
              <a:buChar char="Ø"/>
            </a:pPr>
            <a:endParaRPr lang="en-CA" dirty="0"/>
          </a:p>
          <a:p>
            <a:pPr>
              <a:buFont typeface="Wingdings" pitchFamily="2" charset="2"/>
              <a:buChar char="Ø"/>
            </a:pPr>
            <a:r>
              <a:rPr lang="en-CA" dirty="0"/>
              <a:t>PASS courses have been offered in all of the large 4 firms – PWC, KPMG, EY and Deloitte and numerous mid-size firms</a:t>
            </a:r>
          </a:p>
          <a:p>
            <a:pPr>
              <a:buFont typeface="Wingdings" pitchFamily="2" charset="2"/>
              <a:buChar char="Ø"/>
            </a:pPr>
            <a:endParaRPr lang="en-CA" dirty="0"/>
          </a:p>
          <a:p>
            <a:pPr>
              <a:buFont typeface="Wingdings" pitchFamily="2" charset="2"/>
              <a:buChar char="Ø"/>
            </a:pPr>
            <a:r>
              <a:rPr lang="en-US" dirty="0" smtClean="0"/>
              <a:t>PASS currently runs the PWC program across Canada</a:t>
            </a:r>
          </a:p>
          <a:p>
            <a:pPr>
              <a:buFont typeface="Wingdings" pitchFamily="2" charset="2"/>
              <a:buChar char="Ø"/>
            </a:pPr>
            <a:endParaRPr lang="en-CA" dirty="0" smtClean="0"/>
          </a:p>
          <a:p>
            <a:pPr>
              <a:buFont typeface="Wingdings" pitchFamily="2" charset="2"/>
              <a:buChar char="Ø"/>
            </a:pPr>
            <a:r>
              <a:rPr lang="en-CA" dirty="0" smtClean="0"/>
              <a:t>PASS </a:t>
            </a:r>
            <a:r>
              <a:rPr lang="en-CA" dirty="0"/>
              <a:t>courses are offered across Canada</a:t>
            </a:r>
          </a:p>
          <a:p>
            <a:pPr>
              <a:buFont typeface="Wingdings" pitchFamily="2" charset="2"/>
              <a:buChar char="Ø"/>
            </a:pPr>
            <a:endParaRPr lang="en-CA" dirty="0"/>
          </a:p>
          <a:p>
            <a:pPr>
              <a:buFont typeface="Wingdings" pitchFamily="2" charset="2"/>
              <a:buChar char="Ø"/>
            </a:pPr>
            <a:r>
              <a:rPr lang="en-CA" dirty="0"/>
              <a:t>Michael Levi, co-director of PASS, former Gold Medalist</a:t>
            </a:r>
          </a:p>
          <a:p>
            <a:pPr>
              <a:buFont typeface="Wingdings" pitchFamily="2" charset="2"/>
              <a:buChar char="Ø"/>
            </a:pPr>
            <a:endParaRPr lang="en-CA" dirty="0"/>
          </a:p>
          <a:p>
            <a:pPr>
              <a:buFont typeface="Wingdings" pitchFamily="2" charset="2"/>
              <a:buChar char="Ø"/>
            </a:pPr>
            <a:r>
              <a:rPr lang="en-CA" dirty="0"/>
              <a:t>Consistent excellent feedback from students</a:t>
            </a:r>
          </a:p>
          <a:p>
            <a:pPr marL="0" indent="0">
              <a:buNone/>
            </a:pPr>
            <a:endParaRPr lang="en-CA" dirty="0"/>
          </a:p>
        </p:txBody>
      </p:sp>
    </p:spTree>
    <p:extLst>
      <p:ext uri="{BB962C8B-B14F-4D97-AF65-F5344CB8AC3E}">
        <p14:creationId xmlns:p14="http://schemas.microsoft.com/office/powerpoint/2010/main" val="30939741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CPA PASS Program for Indian CAs</a:t>
            </a:r>
          </a:p>
        </p:txBody>
      </p:sp>
      <p:sp>
        <p:nvSpPr>
          <p:cNvPr id="3" name="Content Placeholder 2"/>
          <p:cNvSpPr>
            <a:spLocks noGrp="1"/>
          </p:cNvSpPr>
          <p:nvPr>
            <p:ph idx="1"/>
          </p:nvPr>
        </p:nvSpPr>
        <p:spPr>
          <a:xfrm>
            <a:off x="457200" y="1752600"/>
            <a:ext cx="8229600" cy="4297363"/>
          </a:xfrm>
        </p:spPr>
        <p:txBody>
          <a:bodyPr/>
          <a:lstStyle/>
          <a:p>
            <a:pPr>
              <a:spcBef>
                <a:spcPts val="0"/>
              </a:spcBef>
              <a:buFont typeface="Wingdings" panose="05000000000000000000" pitchFamily="2" charset="2"/>
              <a:buChar char="Ø"/>
            </a:pPr>
            <a:r>
              <a:rPr lang="en-CA" sz="2400" dirty="0">
                <a:latin typeface="Arial" panose="020B0604020202020204" pitchFamily="34" charset="0"/>
                <a:cs typeface="Arial" panose="020B0604020202020204" pitchFamily="34" charset="0"/>
              </a:rPr>
              <a:t>PASS has a course specifically designed for Indian and Other International CAs which includes:</a:t>
            </a:r>
          </a:p>
          <a:p>
            <a:pPr>
              <a:spcBef>
                <a:spcPts val="0"/>
              </a:spcBef>
              <a:buFont typeface="Wingdings" panose="05000000000000000000" pitchFamily="2" charset="2"/>
              <a:buChar char="Ø"/>
            </a:pPr>
            <a:endParaRPr lang="en-CA" sz="2400" dirty="0">
              <a:latin typeface="Arial" panose="020B0604020202020204" pitchFamily="34" charset="0"/>
              <a:cs typeface="Arial" panose="020B0604020202020204" pitchFamily="34" charset="0"/>
            </a:endParaRPr>
          </a:p>
          <a:p>
            <a:pPr lvl="1">
              <a:spcBef>
                <a:spcPts val="0"/>
              </a:spcBef>
            </a:pPr>
            <a:r>
              <a:rPr lang="en-CA" sz="2400" dirty="0">
                <a:latin typeface="Arial" panose="020B0604020202020204" pitchFamily="34" charset="0"/>
                <a:cs typeface="Arial" panose="020B0604020202020204" pitchFamily="34" charset="0"/>
              </a:rPr>
              <a:t>Technical training </a:t>
            </a:r>
          </a:p>
          <a:p>
            <a:pPr lvl="1">
              <a:spcBef>
                <a:spcPts val="0"/>
              </a:spcBef>
            </a:pPr>
            <a:endParaRPr lang="en-US" sz="2400" dirty="0">
              <a:latin typeface="Arial" panose="020B0604020202020204" pitchFamily="34" charset="0"/>
              <a:cs typeface="Arial" panose="020B0604020202020204" pitchFamily="34" charset="0"/>
            </a:endParaRPr>
          </a:p>
          <a:p>
            <a:pPr lvl="1">
              <a:spcBef>
                <a:spcPts val="0"/>
              </a:spcBef>
            </a:pPr>
            <a:r>
              <a:rPr lang="en-US" sz="2400" dirty="0">
                <a:latin typeface="Arial" panose="020B0604020202020204" pitchFamily="34" charset="0"/>
                <a:cs typeface="Arial" panose="020B0604020202020204" pitchFamily="34" charset="0"/>
              </a:rPr>
              <a:t>Case writing training </a:t>
            </a:r>
          </a:p>
          <a:p>
            <a:pPr lvl="1">
              <a:spcBef>
                <a:spcPts val="0"/>
              </a:spcBef>
            </a:pPr>
            <a:endParaRPr lang="en-US" sz="2400" dirty="0">
              <a:latin typeface="Arial" panose="020B0604020202020204" pitchFamily="34" charset="0"/>
              <a:cs typeface="Arial" panose="020B0604020202020204" pitchFamily="34" charset="0"/>
            </a:endParaRPr>
          </a:p>
          <a:p>
            <a:pPr lvl="1">
              <a:spcBef>
                <a:spcPts val="0"/>
              </a:spcBef>
            </a:pPr>
            <a:r>
              <a:rPr lang="en-US" sz="2400" dirty="0">
                <a:latin typeface="Arial" panose="020B0604020202020204" pitchFamily="34" charset="0"/>
                <a:cs typeface="Arial" panose="020B0604020202020204" pitchFamily="34" charset="0"/>
              </a:rPr>
              <a:t>Personal counselling</a:t>
            </a:r>
            <a:endParaRPr lang="en-CA" sz="2400" dirty="0">
              <a:latin typeface="Arial" panose="020B0604020202020204" pitchFamily="34" charset="0"/>
              <a:cs typeface="Arial" panose="020B0604020202020204" pitchFamily="34" charset="0"/>
            </a:endParaRPr>
          </a:p>
          <a:p>
            <a:pPr marL="0" indent="0">
              <a:spcBef>
                <a:spcPts val="0"/>
              </a:spcBef>
              <a:buNone/>
            </a:pPr>
            <a:endParaRPr lang="en-CA" sz="1800" dirty="0"/>
          </a:p>
          <a:p>
            <a:pPr marL="0" indent="0">
              <a:spcBef>
                <a:spcPts val="0"/>
              </a:spcBef>
              <a:buNone/>
            </a:pPr>
            <a:endParaRPr lang="en-CA" sz="1800" dirty="0"/>
          </a:p>
        </p:txBody>
      </p:sp>
    </p:spTree>
    <p:extLst>
      <p:ext uri="{BB962C8B-B14F-4D97-AF65-F5344CB8AC3E}">
        <p14:creationId xmlns:p14="http://schemas.microsoft.com/office/powerpoint/2010/main" val="17160389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Overall Picture</a:t>
            </a:r>
          </a:p>
        </p:txBody>
      </p:sp>
      <p:sp>
        <p:nvSpPr>
          <p:cNvPr id="4" name="Slide Number Placeholder 3"/>
          <p:cNvSpPr>
            <a:spLocks noGrp="1"/>
          </p:cNvSpPr>
          <p:nvPr>
            <p:ph type="sldNum" sz="quarter" idx="12"/>
          </p:nvPr>
        </p:nvSpPr>
        <p:spPr/>
        <p:txBody>
          <a:bodyPr/>
          <a:lstStyle/>
          <a:p>
            <a:fld id="{D7AE4CA3-CCCA-4807-B2B8-0039260C33F6}" type="slidenum">
              <a:rPr lang="en-CA" smtClean="0"/>
              <a:pPr/>
              <a:t>24</a:t>
            </a:fld>
            <a:endParaRPr lang="en-CA" dirty="0"/>
          </a:p>
        </p:txBody>
      </p:sp>
      <p:graphicFrame>
        <p:nvGraphicFramePr>
          <p:cNvPr id="5" name="Content Placeholder 4"/>
          <p:cNvGraphicFramePr>
            <a:graphicFrameLocks/>
          </p:cNvGraphicFramePr>
          <p:nvPr>
            <p:extLst>
              <p:ext uri="{D42A27DB-BD31-4B8C-83A1-F6EECF244321}">
                <p14:modId xmlns:p14="http://schemas.microsoft.com/office/powerpoint/2010/main" val="4256927646"/>
              </p:ext>
            </p:extLst>
          </p:nvPr>
        </p:nvGraphicFramePr>
        <p:xfrm>
          <a:off x="533400" y="1676400"/>
          <a:ext cx="8458200" cy="5269235"/>
        </p:xfrm>
        <a:graphic>
          <a:graphicData uri="http://schemas.openxmlformats.org/drawingml/2006/table">
            <a:tbl>
              <a:tblPr firstRow="1" bandRow="1">
                <a:tableStyleId>{3C2FFA5D-87B4-456A-9821-1D502468CF0F}</a:tableStyleId>
              </a:tblPr>
              <a:tblGrid>
                <a:gridCol w="3240993">
                  <a:extLst>
                    <a:ext uri="{9D8B030D-6E8A-4147-A177-3AD203B41FA5}">
                      <a16:colId xmlns="" xmlns:a16="http://schemas.microsoft.com/office/drawing/2014/main" val="20000"/>
                    </a:ext>
                  </a:extLst>
                </a:gridCol>
                <a:gridCol w="5217207">
                  <a:extLst>
                    <a:ext uri="{9D8B030D-6E8A-4147-A177-3AD203B41FA5}">
                      <a16:colId xmlns="" xmlns:a16="http://schemas.microsoft.com/office/drawing/2014/main" val="20001"/>
                    </a:ext>
                  </a:extLst>
                </a:gridCol>
              </a:tblGrid>
              <a:tr h="1351294">
                <a:tc>
                  <a:txBody>
                    <a:bodyPr/>
                    <a:lstStyle/>
                    <a:p>
                      <a:pPr marL="0" marR="0" algn="ctr">
                        <a:spcBef>
                          <a:spcPts val="0"/>
                        </a:spcBef>
                        <a:spcAft>
                          <a:spcPts val="0"/>
                        </a:spcAft>
                      </a:pPr>
                      <a:r>
                        <a:rPr lang="en-US" sz="2400" b="1" u="sng" dirty="0">
                          <a:solidFill>
                            <a:srgbClr val="FFFF00"/>
                          </a:solidFill>
                          <a:latin typeface="Arial Narrow" pitchFamily="34" charset="0"/>
                          <a:ea typeface="Times New Roman"/>
                        </a:rPr>
                        <a:t>Self Study</a:t>
                      </a:r>
                    </a:p>
                    <a:p>
                      <a:pPr marL="0" marR="0" algn="ctr">
                        <a:spcBef>
                          <a:spcPts val="0"/>
                        </a:spcBef>
                        <a:spcAft>
                          <a:spcPts val="0"/>
                        </a:spcAft>
                      </a:pPr>
                      <a:endParaRPr lang="en-US" sz="2400" b="1" dirty="0">
                        <a:solidFill>
                          <a:srgbClr val="FFFF00"/>
                        </a:solidFill>
                        <a:latin typeface="Arial Narrow" pitchFamily="34" charset="0"/>
                        <a:ea typeface="Times New Roman"/>
                      </a:endParaRPr>
                    </a:p>
                  </a:txBody>
                  <a:tcPr marL="63500" marR="63500" marT="0" marB="0">
                    <a:solidFill>
                      <a:srgbClr val="00B0F0"/>
                    </a:solidFill>
                  </a:tcPr>
                </a:tc>
                <a:tc>
                  <a:txBody>
                    <a:bodyPr/>
                    <a:lstStyle/>
                    <a:p>
                      <a:pPr marL="342900" marR="0" indent="-342900" algn="l">
                        <a:spcBef>
                          <a:spcPts val="0"/>
                        </a:spcBef>
                        <a:spcAft>
                          <a:spcPts val="0"/>
                        </a:spcAft>
                        <a:buAutoNum type="alphaLcParenBoth"/>
                      </a:pPr>
                      <a:r>
                        <a:rPr lang="en-US" sz="2000" b="1" baseline="0" dirty="0">
                          <a:solidFill>
                            <a:srgbClr val="002060"/>
                          </a:solidFill>
                          <a:latin typeface="Arial Narrow" pitchFamily="34" charset="0"/>
                          <a:ea typeface="Times New Roman"/>
                        </a:rPr>
                        <a:t>Review Technical binder and watch technical </a:t>
                      </a:r>
                    </a:p>
                    <a:p>
                      <a:pPr marL="0" marR="0" indent="0" algn="l">
                        <a:spcBef>
                          <a:spcPts val="0"/>
                        </a:spcBef>
                        <a:spcAft>
                          <a:spcPts val="0"/>
                        </a:spcAft>
                        <a:buNone/>
                      </a:pPr>
                      <a:r>
                        <a:rPr lang="en-US" sz="2000" b="1" baseline="0" dirty="0">
                          <a:solidFill>
                            <a:srgbClr val="002060"/>
                          </a:solidFill>
                          <a:latin typeface="Arial Narrow" pitchFamily="34" charset="0"/>
                          <a:ea typeface="Times New Roman"/>
                        </a:rPr>
                        <a:t>       videos – assurance, tax, finance and strategy</a:t>
                      </a:r>
                    </a:p>
                    <a:p>
                      <a:pPr marL="0" marR="0" indent="0" algn="l">
                        <a:spcBef>
                          <a:spcPts val="0"/>
                        </a:spcBef>
                        <a:spcAft>
                          <a:spcPts val="0"/>
                        </a:spcAft>
                        <a:buNone/>
                      </a:pPr>
                      <a:r>
                        <a:rPr lang="en-US" sz="2000" b="1" baseline="0" dirty="0">
                          <a:solidFill>
                            <a:srgbClr val="002060"/>
                          </a:solidFill>
                          <a:latin typeface="Arial Narrow" pitchFamily="34" charset="0"/>
                          <a:ea typeface="Times New Roman"/>
                        </a:rPr>
                        <a:t>       and governance</a:t>
                      </a:r>
                    </a:p>
                    <a:p>
                      <a:pPr marL="342900" marR="0" indent="-342900" algn="l">
                        <a:spcBef>
                          <a:spcPts val="0"/>
                        </a:spcBef>
                        <a:spcAft>
                          <a:spcPts val="0"/>
                        </a:spcAft>
                        <a:buAutoNum type="alphaLcParenBoth" startAt="2"/>
                      </a:pPr>
                      <a:r>
                        <a:rPr lang="en-US" sz="2000" b="1" baseline="0" dirty="0">
                          <a:solidFill>
                            <a:srgbClr val="002060"/>
                          </a:solidFill>
                          <a:latin typeface="Arial Narrow" pitchFamily="34" charset="0"/>
                          <a:ea typeface="Times New Roman"/>
                        </a:rPr>
                        <a:t>Watch case intro video and write cases (self mark) –  will depend on when you write</a:t>
                      </a:r>
                      <a:endParaRPr lang="en-US" sz="2000" b="1" dirty="0">
                        <a:solidFill>
                          <a:srgbClr val="002060"/>
                        </a:solidFill>
                        <a:latin typeface="Arial Narrow" pitchFamily="34" charset="0"/>
                        <a:ea typeface="Times New Roman"/>
                      </a:endParaRPr>
                    </a:p>
                  </a:txBody>
                  <a:tcPr marL="63500" marR="63500" marT="0" marB="0">
                    <a:solidFill>
                      <a:srgbClr val="00B050"/>
                    </a:solidFill>
                  </a:tcPr>
                </a:tc>
                <a:extLst>
                  <a:ext uri="{0D108BD9-81ED-4DB2-BD59-A6C34878D82A}">
                    <a16:rowId xmlns="" xmlns:a16="http://schemas.microsoft.com/office/drawing/2014/main" val="10000"/>
                  </a:ext>
                </a:extLst>
              </a:tr>
              <a:tr h="466071">
                <a:tc>
                  <a:txBody>
                    <a:bodyPr/>
                    <a:lstStyle/>
                    <a:p>
                      <a:pPr marL="0" marR="0" algn="ctr">
                        <a:spcBef>
                          <a:spcPts val="0"/>
                        </a:spcBef>
                        <a:spcAft>
                          <a:spcPts val="0"/>
                        </a:spcAft>
                      </a:pPr>
                      <a:endParaRPr lang="en-US" sz="1800" b="1" dirty="0">
                        <a:latin typeface="Arial Narrow" pitchFamily="34" charset="0"/>
                        <a:ea typeface="Times New Roman"/>
                      </a:endParaRPr>
                    </a:p>
                  </a:txBody>
                  <a:tcPr marL="63500" marR="63500" marT="0" marB="0">
                    <a:solidFill>
                      <a:srgbClr val="00B0F0"/>
                    </a:solidFill>
                  </a:tcPr>
                </a:tc>
                <a:tc>
                  <a:txBody>
                    <a:bodyPr/>
                    <a:lstStyle/>
                    <a:p>
                      <a:pPr marL="0" marR="0" indent="0" algn="l">
                        <a:spcBef>
                          <a:spcPts val="0"/>
                        </a:spcBef>
                        <a:spcAft>
                          <a:spcPts val="0"/>
                        </a:spcAft>
                        <a:buNone/>
                      </a:pPr>
                      <a:endParaRPr lang="en-US" sz="1800" b="1" dirty="0">
                        <a:latin typeface="Arial Narrow" pitchFamily="34" charset="0"/>
                        <a:ea typeface="Times New Roman"/>
                      </a:endParaRPr>
                    </a:p>
                  </a:txBody>
                  <a:tcPr marL="63500" marR="63500" marT="0" marB="0">
                    <a:solidFill>
                      <a:srgbClr val="00B050"/>
                    </a:solidFill>
                  </a:tcPr>
                </a:tc>
                <a:extLst>
                  <a:ext uri="{0D108BD9-81ED-4DB2-BD59-A6C34878D82A}">
                    <a16:rowId xmlns="" xmlns:a16="http://schemas.microsoft.com/office/drawing/2014/main" val="10001"/>
                  </a:ext>
                </a:extLst>
              </a:tr>
              <a:tr h="2364764">
                <a:tc>
                  <a:txBody>
                    <a:bodyPr/>
                    <a:lstStyle/>
                    <a:p>
                      <a:pPr marL="0" marR="0" algn="ctr">
                        <a:spcBef>
                          <a:spcPts val="0"/>
                        </a:spcBef>
                        <a:spcAft>
                          <a:spcPts val="0"/>
                        </a:spcAft>
                      </a:pPr>
                      <a:endParaRPr lang="en-US" sz="2400" b="1" dirty="0">
                        <a:solidFill>
                          <a:srgbClr val="FFFF00"/>
                        </a:solidFill>
                        <a:latin typeface="Arial Narrow" pitchFamily="34" charset="0"/>
                        <a:ea typeface="Times New Roman"/>
                      </a:endParaRPr>
                    </a:p>
                    <a:p>
                      <a:pPr marL="0" marR="0" algn="ctr">
                        <a:spcBef>
                          <a:spcPts val="0"/>
                        </a:spcBef>
                        <a:spcAft>
                          <a:spcPts val="0"/>
                        </a:spcAft>
                      </a:pPr>
                      <a:r>
                        <a:rPr lang="en-US" sz="2400" b="1" u="sng" dirty="0">
                          <a:solidFill>
                            <a:srgbClr val="FFFF00"/>
                          </a:solidFill>
                          <a:latin typeface="Arial Narrow" pitchFamily="34" charset="0"/>
                          <a:ea typeface="Times New Roman"/>
                        </a:rPr>
                        <a:t>Formal Instruction</a:t>
                      </a:r>
                      <a:endParaRPr lang="en-US" sz="2400" b="1" u="sng" baseline="0" dirty="0">
                        <a:solidFill>
                          <a:srgbClr val="FFFF00"/>
                        </a:solidFill>
                        <a:latin typeface="Arial Narrow" pitchFamily="34" charset="0"/>
                        <a:ea typeface="Times New Roman"/>
                      </a:endParaRPr>
                    </a:p>
                    <a:p>
                      <a:pPr marL="0" marR="0" algn="ctr">
                        <a:spcBef>
                          <a:spcPts val="0"/>
                        </a:spcBef>
                        <a:spcAft>
                          <a:spcPts val="0"/>
                        </a:spcAft>
                      </a:pPr>
                      <a:endParaRPr lang="en-US" sz="2400" b="1" baseline="0" dirty="0">
                        <a:solidFill>
                          <a:srgbClr val="FFFF00"/>
                        </a:solidFill>
                        <a:latin typeface="Arial Narrow" pitchFamily="34" charset="0"/>
                        <a:ea typeface="Times New Roman"/>
                      </a:endParaRPr>
                    </a:p>
                  </a:txBody>
                  <a:tcPr marL="63500" marR="63500" marT="0" marB="0">
                    <a:solidFill>
                      <a:srgbClr val="00B0F0"/>
                    </a:solidFill>
                  </a:tcPr>
                </a:tc>
                <a:tc>
                  <a:txBody>
                    <a:bodyPr/>
                    <a:lstStyle/>
                    <a:p>
                      <a:pPr marL="395288" marR="0" indent="-395288" algn="l">
                        <a:spcBef>
                          <a:spcPts val="0"/>
                        </a:spcBef>
                        <a:spcAft>
                          <a:spcPts val="0"/>
                        </a:spcAft>
                      </a:pPr>
                      <a:r>
                        <a:rPr lang="en-US" sz="2000" b="1" baseline="0" dirty="0">
                          <a:solidFill>
                            <a:srgbClr val="002060"/>
                          </a:solidFill>
                          <a:latin typeface="Arial Narrow" pitchFamily="34" charset="0"/>
                          <a:ea typeface="Times New Roman"/>
                        </a:rPr>
                        <a:t>(a)  Write cases.  Cases are marked and taken-up live</a:t>
                      </a:r>
                    </a:p>
                    <a:p>
                      <a:pPr marL="342900" marR="0" indent="-342900" algn="l">
                        <a:spcBef>
                          <a:spcPts val="0"/>
                        </a:spcBef>
                        <a:spcAft>
                          <a:spcPts val="0"/>
                        </a:spcAft>
                        <a:buAutoNum type="alphaLcParenBoth" startAt="2"/>
                      </a:pPr>
                      <a:r>
                        <a:rPr lang="en-US" sz="2000" b="1" baseline="0" dirty="0">
                          <a:solidFill>
                            <a:srgbClr val="002060"/>
                          </a:solidFill>
                          <a:latin typeface="Arial Narrow" pitchFamily="34" charset="0"/>
                          <a:ea typeface="Times New Roman"/>
                        </a:rPr>
                        <a:t>Financial Accounting live-online sessions </a:t>
                      </a:r>
                    </a:p>
                    <a:p>
                      <a:pPr marL="342900" marR="0" indent="-342900" algn="l">
                        <a:spcBef>
                          <a:spcPts val="0"/>
                        </a:spcBef>
                        <a:spcAft>
                          <a:spcPts val="0"/>
                        </a:spcAft>
                        <a:buAutoNum type="alphaLcParenBoth" startAt="2"/>
                      </a:pPr>
                      <a:r>
                        <a:rPr lang="en-US" sz="2000" b="1" baseline="0" dirty="0">
                          <a:solidFill>
                            <a:srgbClr val="002060"/>
                          </a:solidFill>
                          <a:latin typeface="Arial Narrow" pitchFamily="34" charset="0"/>
                          <a:ea typeface="Times New Roman"/>
                        </a:rPr>
                        <a:t>Management Accounting live-online sessions </a:t>
                      </a:r>
                    </a:p>
                    <a:p>
                      <a:pPr marL="342900" marR="0" indent="-342900" algn="l">
                        <a:spcBef>
                          <a:spcPts val="0"/>
                        </a:spcBef>
                        <a:spcAft>
                          <a:spcPts val="0"/>
                        </a:spcAft>
                        <a:buAutoNum type="alphaLcParenBoth" startAt="2"/>
                      </a:pPr>
                      <a:r>
                        <a:rPr lang="en-US" sz="2000" b="1" baseline="0" dirty="0">
                          <a:solidFill>
                            <a:srgbClr val="002060"/>
                          </a:solidFill>
                          <a:latin typeface="Arial Narrow" pitchFamily="34" charset="0"/>
                          <a:ea typeface="Times New Roman"/>
                        </a:rPr>
                        <a:t>Technique sessions</a:t>
                      </a:r>
                    </a:p>
                    <a:p>
                      <a:pPr marL="342900" marR="0" indent="-342900" algn="l" defTabSz="914400" rtl="0" eaLnBrk="1" fontAlgn="auto" latinLnBrk="0" hangingPunct="1">
                        <a:lnSpc>
                          <a:spcPct val="100000"/>
                        </a:lnSpc>
                        <a:spcBef>
                          <a:spcPts val="0"/>
                        </a:spcBef>
                        <a:spcAft>
                          <a:spcPts val="0"/>
                        </a:spcAft>
                        <a:buClrTx/>
                        <a:buSzTx/>
                        <a:buFontTx/>
                        <a:buAutoNum type="alphaLcParenBoth" startAt="2"/>
                        <a:tabLst/>
                        <a:defRPr/>
                      </a:pPr>
                      <a:r>
                        <a:rPr lang="en-US" sz="2000" b="1" baseline="0" dirty="0">
                          <a:solidFill>
                            <a:srgbClr val="002060"/>
                          </a:solidFill>
                          <a:latin typeface="Arial Narrow" pitchFamily="34" charset="0"/>
                          <a:ea typeface="Times New Roman"/>
                        </a:rPr>
                        <a:t>Personal Counselling</a:t>
                      </a:r>
                      <a:endParaRPr lang="en-US" sz="2000" b="1" dirty="0">
                        <a:solidFill>
                          <a:srgbClr val="002060"/>
                        </a:solidFill>
                        <a:latin typeface="Arial Narrow" pitchFamily="34" charset="0"/>
                        <a:ea typeface="Times New Roman"/>
                      </a:endParaRPr>
                    </a:p>
                    <a:p>
                      <a:pPr marL="0" marR="0" algn="l">
                        <a:spcBef>
                          <a:spcPts val="0"/>
                        </a:spcBef>
                        <a:spcAft>
                          <a:spcPts val="0"/>
                        </a:spcAft>
                      </a:pPr>
                      <a:endParaRPr lang="en-US" sz="1800" b="1" dirty="0">
                        <a:latin typeface="Arial Narrow" pitchFamily="34" charset="0"/>
                        <a:ea typeface="Times New Roman"/>
                      </a:endParaRPr>
                    </a:p>
                  </a:txBody>
                  <a:tcPr marL="63500" marR="63500" marT="0" marB="0">
                    <a:solidFill>
                      <a:srgbClr val="00B050"/>
                    </a:solidFill>
                  </a:tcPr>
                </a:tc>
                <a:extLst>
                  <a:ext uri="{0D108BD9-81ED-4DB2-BD59-A6C34878D82A}">
                    <a16:rowId xmlns="" xmlns:a16="http://schemas.microsoft.com/office/drawing/2014/main" val="10002"/>
                  </a:ext>
                </a:extLst>
              </a:tr>
              <a:tr h="466071">
                <a:tc gridSpan="2">
                  <a:txBody>
                    <a:bodyPr/>
                    <a:lstStyle/>
                    <a:p>
                      <a:pPr marL="0" marR="0" algn="ctr">
                        <a:spcBef>
                          <a:spcPts val="0"/>
                        </a:spcBef>
                        <a:spcAft>
                          <a:spcPts val="0"/>
                        </a:spcAft>
                      </a:pPr>
                      <a:endParaRPr lang="en-US" sz="1800" b="1" kern="1200" dirty="0">
                        <a:solidFill>
                          <a:schemeClr val="dk1"/>
                        </a:solidFill>
                        <a:latin typeface="Arial Narrow" pitchFamily="34" charset="0"/>
                        <a:ea typeface="Times New Roman"/>
                        <a:cs typeface="+mn-cs"/>
                      </a:endParaRPr>
                    </a:p>
                    <a:p>
                      <a:pPr marL="0" marR="0" algn="ctr">
                        <a:spcBef>
                          <a:spcPts val="0"/>
                        </a:spcBef>
                        <a:spcAft>
                          <a:spcPts val="0"/>
                        </a:spcAft>
                      </a:pPr>
                      <a:r>
                        <a:rPr lang="en-US" sz="2400" b="1" kern="1200" dirty="0">
                          <a:solidFill>
                            <a:schemeClr val="dk1"/>
                          </a:solidFill>
                          <a:latin typeface="Arial Narrow" pitchFamily="34" charset="0"/>
                          <a:ea typeface="Times New Roman"/>
                          <a:cs typeface="+mn-cs"/>
                        </a:rPr>
                        <a:t>CFE</a:t>
                      </a:r>
                      <a:r>
                        <a:rPr lang="en-US" sz="2400" b="1" kern="1200" baseline="0" dirty="0">
                          <a:solidFill>
                            <a:schemeClr val="dk1"/>
                          </a:solidFill>
                          <a:latin typeface="Arial Narrow" pitchFamily="34" charset="0"/>
                          <a:ea typeface="Times New Roman"/>
                          <a:cs typeface="+mn-cs"/>
                        </a:rPr>
                        <a:t> </a:t>
                      </a:r>
                    </a:p>
                    <a:p>
                      <a:pPr marL="0" marR="0" algn="ctr">
                        <a:spcBef>
                          <a:spcPts val="0"/>
                        </a:spcBef>
                        <a:spcAft>
                          <a:spcPts val="0"/>
                        </a:spcAft>
                      </a:pPr>
                      <a:endParaRPr lang="en-US" sz="1800" b="1" kern="1200" dirty="0">
                        <a:solidFill>
                          <a:schemeClr val="dk1"/>
                        </a:solidFill>
                        <a:latin typeface="Arial Narrow" pitchFamily="34" charset="0"/>
                        <a:ea typeface="Times New Roman"/>
                        <a:cs typeface="+mn-cs"/>
                      </a:endParaRPr>
                    </a:p>
                  </a:txBody>
                  <a:tcPr marL="63500" marR="63500" marT="0" marB="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3500000" scaled="1"/>
                      <a:tileRect/>
                    </a:gradFill>
                  </a:tcPr>
                </a:tc>
                <a:tc hMerge="1">
                  <a:txBody>
                    <a:bodyPr/>
                    <a:lstStyle/>
                    <a:p>
                      <a:pPr marL="0" marR="0" algn="l">
                        <a:spcBef>
                          <a:spcPts val="0"/>
                        </a:spcBef>
                        <a:spcAft>
                          <a:spcPts val="0"/>
                        </a:spcAft>
                      </a:pPr>
                      <a:endParaRPr lang="en-US" sz="1800" b="1" kern="1200" dirty="0">
                        <a:solidFill>
                          <a:schemeClr val="dk1"/>
                        </a:solidFill>
                        <a:latin typeface="Arial Narrow" pitchFamily="34" charset="0"/>
                        <a:ea typeface="Times New Roman"/>
                        <a:cs typeface="+mn-cs"/>
                      </a:endParaRPr>
                    </a:p>
                  </a:txBody>
                  <a:tcPr marL="63500" marR="63500" marT="0" marB="0">
                    <a:solidFill>
                      <a:srgbClr val="FF0000">
                        <a:alpha val="40000"/>
                      </a:srgbClr>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38700713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PASS Program for Indian </a:t>
            </a:r>
            <a:r>
              <a:rPr lang="en-CA" dirty="0" smtClean="0"/>
              <a:t>CAs (cont.)</a:t>
            </a:r>
            <a:endParaRPr lang="en-CA" dirty="0"/>
          </a:p>
        </p:txBody>
      </p:sp>
      <p:sp>
        <p:nvSpPr>
          <p:cNvPr id="3" name="Content Placeholder 2"/>
          <p:cNvSpPr>
            <a:spLocks noGrp="1"/>
          </p:cNvSpPr>
          <p:nvPr>
            <p:ph idx="1"/>
          </p:nvPr>
        </p:nvSpPr>
        <p:spPr>
          <a:xfrm>
            <a:off x="457200" y="1752600"/>
            <a:ext cx="8229600" cy="4297363"/>
          </a:xfrm>
        </p:spPr>
        <p:txBody>
          <a:bodyPr/>
          <a:lstStyle/>
          <a:p>
            <a:pPr lvl="1">
              <a:spcBef>
                <a:spcPts val="0"/>
              </a:spcBef>
            </a:pPr>
            <a:r>
              <a:rPr lang="en-CA" sz="2400" b="1" dirty="0">
                <a:solidFill>
                  <a:srgbClr val="FF0000"/>
                </a:solidFill>
              </a:rPr>
              <a:t>Technical </a:t>
            </a:r>
            <a:r>
              <a:rPr lang="en-CA" sz="2400" b="1" dirty="0" smtClean="0">
                <a:solidFill>
                  <a:srgbClr val="FF0000"/>
                </a:solidFill>
              </a:rPr>
              <a:t>Study – </a:t>
            </a:r>
          </a:p>
          <a:p>
            <a:pPr lvl="2">
              <a:spcBef>
                <a:spcPts val="0"/>
              </a:spcBef>
            </a:pPr>
            <a:r>
              <a:rPr lang="en-CA" sz="2400" b="1" dirty="0" smtClean="0">
                <a:solidFill>
                  <a:srgbClr val="FF0000"/>
                </a:solidFill>
              </a:rPr>
              <a:t>Financial and Management Accounting Sessions + Videos </a:t>
            </a:r>
          </a:p>
          <a:p>
            <a:pPr lvl="2">
              <a:spcBef>
                <a:spcPts val="0"/>
              </a:spcBef>
            </a:pPr>
            <a:r>
              <a:rPr lang="en-CA" sz="2400" b="1" dirty="0" smtClean="0">
                <a:solidFill>
                  <a:srgbClr val="FF0000"/>
                </a:solidFill>
              </a:rPr>
              <a:t>Videos for </a:t>
            </a:r>
            <a:r>
              <a:rPr lang="en-CA" sz="2400" b="1" dirty="0">
                <a:solidFill>
                  <a:srgbClr val="FF0000"/>
                </a:solidFill>
              </a:rPr>
              <a:t>O</a:t>
            </a:r>
            <a:r>
              <a:rPr lang="en-CA" sz="2400" b="1" dirty="0" smtClean="0">
                <a:solidFill>
                  <a:srgbClr val="FF0000"/>
                </a:solidFill>
              </a:rPr>
              <a:t>ther </a:t>
            </a:r>
            <a:r>
              <a:rPr lang="en-CA" sz="2400" b="1" dirty="0">
                <a:solidFill>
                  <a:srgbClr val="FF0000"/>
                </a:solidFill>
              </a:rPr>
              <a:t>C</a:t>
            </a:r>
            <a:r>
              <a:rPr lang="en-CA" sz="2400" b="1" dirty="0" smtClean="0">
                <a:solidFill>
                  <a:srgbClr val="FF0000"/>
                </a:solidFill>
              </a:rPr>
              <a:t>ompetencies</a:t>
            </a:r>
            <a:endParaRPr lang="en-CA" sz="2400" b="1" dirty="0">
              <a:solidFill>
                <a:srgbClr val="FF0000"/>
              </a:solidFill>
            </a:endParaRPr>
          </a:p>
          <a:p>
            <a:pPr lvl="1">
              <a:spcBef>
                <a:spcPts val="0"/>
              </a:spcBef>
            </a:pPr>
            <a:endParaRPr lang="en-CA" sz="2400" dirty="0"/>
          </a:p>
          <a:p>
            <a:pPr lvl="2">
              <a:spcBef>
                <a:spcPts val="0"/>
              </a:spcBef>
            </a:pPr>
            <a:r>
              <a:rPr lang="en-CA" sz="2400" dirty="0" smtClean="0"/>
              <a:t>May </a:t>
            </a:r>
            <a:r>
              <a:rPr lang="en-CA" sz="2400" dirty="0"/>
              <a:t>have learned technical many years </a:t>
            </a:r>
            <a:r>
              <a:rPr lang="en-CA" sz="2400" dirty="0" smtClean="0"/>
              <a:t>ago</a:t>
            </a:r>
          </a:p>
          <a:p>
            <a:pPr lvl="2">
              <a:spcBef>
                <a:spcPts val="0"/>
              </a:spcBef>
            </a:pPr>
            <a:endParaRPr lang="en-CA" sz="2400" dirty="0"/>
          </a:p>
          <a:p>
            <a:pPr marL="1146175" lvl="1" indent="-231775">
              <a:spcBef>
                <a:spcPts val="0"/>
              </a:spcBef>
              <a:buFont typeface="Arial" panose="020B0604020202020204" pitchFamily="34" charset="0"/>
              <a:buChar char="•"/>
            </a:pPr>
            <a:r>
              <a:rPr lang="en-CA" sz="2400" dirty="0"/>
              <a:t>May not be familiar with tax or financial accounting </a:t>
            </a:r>
            <a:r>
              <a:rPr lang="en-CA" sz="2400" dirty="0" smtClean="0"/>
              <a:t>ASPE</a:t>
            </a:r>
          </a:p>
          <a:p>
            <a:pPr marL="914400" lvl="1" indent="0">
              <a:spcBef>
                <a:spcPts val="0"/>
              </a:spcBef>
              <a:buNone/>
            </a:pPr>
            <a:endParaRPr lang="en-CA" sz="2400" dirty="0"/>
          </a:p>
          <a:p>
            <a:pPr lvl="2">
              <a:spcBef>
                <a:spcPts val="0"/>
              </a:spcBef>
            </a:pPr>
            <a:r>
              <a:rPr lang="en-CA" sz="2400" dirty="0"/>
              <a:t>All major topics covered for each </a:t>
            </a:r>
            <a:r>
              <a:rPr lang="en-CA" sz="2400" dirty="0" smtClean="0"/>
              <a:t>competency</a:t>
            </a:r>
          </a:p>
          <a:p>
            <a:pPr marL="914400" lvl="2" indent="0">
              <a:spcBef>
                <a:spcPts val="0"/>
              </a:spcBef>
              <a:buNone/>
            </a:pPr>
            <a:endParaRPr lang="en-US" sz="2400" dirty="0"/>
          </a:p>
        </p:txBody>
      </p:sp>
    </p:spTree>
    <p:extLst>
      <p:ext uri="{BB962C8B-B14F-4D97-AF65-F5344CB8AC3E}">
        <p14:creationId xmlns:p14="http://schemas.microsoft.com/office/powerpoint/2010/main" val="14117011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PASS Program for Indian </a:t>
            </a:r>
            <a:r>
              <a:rPr lang="en-CA" dirty="0" smtClean="0"/>
              <a:t>CAs (cont.)</a:t>
            </a:r>
            <a:endParaRPr lang="en-CA" dirty="0"/>
          </a:p>
        </p:txBody>
      </p:sp>
      <p:sp>
        <p:nvSpPr>
          <p:cNvPr id="3" name="Content Placeholder 2"/>
          <p:cNvSpPr>
            <a:spLocks noGrp="1"/>
          </p:cNvSpPr>
          <p:nvPr>
            <p:ph idx="1"/>
          </p:nvPr>
        </p:nvSpPr>
        <p:spPr>
          <a:xfrm>
            <a:off x="457200" y="1752600"/>
            <a:ext cx="8229600" cy="4297363"/>
          </a:xfrm>
        </p:spPr>
        <p:txBody>
          <a:bodyPr/>
          <a:lstStyle/>
          <a:p>
            <a:pPr marL="0" lvl="1" indent="0">
              <a:spcBef>
                <a:spcPts val="0"/>
              </a:spcBef>
              <a:buNone/>
            </a:pPr>
            <a:r>
              <a:rPr lang="en-CA" sz="2400" b="1" dirty="0">
                <a:solidFill>
                  <a:srgbClr val="FF0000"/>
                </a:solidFill>
              </a:rPr>
              <a:t>Case Writing </a:t>
            </a:r>
          </a:p>
          <a:p>
            <a:pPr marL="0" lvl="1" indent="0">
              <a:spcBef>
                <a:spcPts val="0"/>
              </a:spcBef>
              <a:buNone/>
            </a:pPr>
            <a:endParaRPr lang="en-US" sz="1800" b="1" dirty="0">
              <a:solidFill>
                <a:srgbClr val="FF0000"/>
              </a:solidFill>
            </a:endParaRPr>
          </a:p>
          <a:p>
            <a:pPr>
              <a:spcBef>
                <a:spcPts val="0"/>
              </a:spcBef>
              <a:buFont typeface="Wingdings" pitchFamily="2" charset="2"/>
              <a:buChar char="Ø"/>
            </a:pPr>
            <a:r>
              <a:rPr lang="en-CA" sz="1800" dirty="0"/>
              <a:t>Includes:</a:t>
            </a:r>
          </a:p>
          <a:p>
            <a:pPr>
              <a:spcBef>
                <a:spcPts val="0"/>
              </a:spcBef>
              <a:buFont typeface="Wingdings" pitchFamily="2" charset="2"/>
              <a:buChar char="Ø"/>
            </a:pPr>
            <a:endParaRPr lang="en-CA" sz="1800" dirty="0"/>
          </a:p>
          <a:p>
            <a:pPr lvl="2">
              <a:spcBef>
                <a:spcPts val="0"/>
              </a:spcBef>
            </a:pPr>
            <a:r>
              <a:rPr lang="en-CA" sz="1800" dirty="0"/>
              <a:t>Self Study:  Write and self-mark cases</a:t>
            </a:r>
          </a:p>
          <a:p>
            <a:pPr marL="914400" lvl="2" indent="0">
              <a:spcBef>
                <a:spcPts val="0"/>
              </a:spcBef>
              <a:buNone/>
            </a:pPr>
            <a:endParaRPr lang="en-CA" sz="1800" dirty="0"/>
          </a:p>
          <a:p>
            <a:pPr lvl="2">
              <a:spcBef>
                <a:spcPts val="0"/>
              </a:spcBef>
            </a:pPr>
            <a:r>
              <a:rPr lang="en-CA" sz="1800" dirty="0"/>
              <a:t>Formal Instruction: </a:t>
            </a:r>
          </a:p>
          <a:p>
            <a:pPr marL="914400" lvl="2" indent="0">
              <a:spcBef>
                <a:spcPts val="0"/>
              </a:spcBef>
              <a:buNone/>
            </a:pPr>
            <a:r>
              <a:rPr lang="en-CA" sz="1800" dirty="0"/>
              <a:t> </a:t>
            </a:r>
          </a:p>
          <a:p>
            <a:pPr marL="1828800" lvl="3" indent="-457200">
              <a:spcBef>
                <a:spcPts val="0"/>
              </a:spcBef>
              <a:buFont typeface="Wingdings" panose="05000000000000000000" pitchFamily="2" charset="2"/>
              <a:buChar char="q"/>
            </a:pPr>
            <a:r>
              <a:rPr lang="en-US" sz="1800" dirty="0"/>
              <a:t>Write </a:t>
            </a:r>
            <a:r>
              <a:rPr lang="en-US" sz="1800" dirty="0" smtClean="0"/>
              <a:t>numerous practice Day </a:t>
            </a:r>
            <a:r>
              <a:rPr lang="en-US" sz="1800" dirty="0"/>
              <a:t>1, 2 and 3 cases that are handed in for </a:t>
            </a:r>
            <a:r>
              <a:rPr lang="en-US" sz="1800" dirty="0" smtClean="0"/>
              <a:t>marking – PASS recognizes that Indian CAs need to write many more practice cases than Canadian students</a:t>
            </a:r>
            <a:endParaRPr lang="en-CA" sz="1800" dirty="0"/>
          </a:p>
          <a:p>
            <a:pPr lvl="3">
              <a:spcBef>
                <a:spcPts val="0"/>
              </a:spcBef>
              <a:buFont typeface="Wingdings" panose="05000000000000000000" pitchFamily="2" charset="2"/>
              <a:buChar char="q"/>
            </a:pPr>
            <a:endParaRPr lang="en-CA" sz="1800" dirty="0"/>
          </a:p>
          <a:p>
            <a:pPr marL="1779588" lvl="2" indent="-401638">
              <a:spcBef>
                <a:spcPts val="0"/>
              </a:spcBef>
              <a:buFont typeface="Wingdings" panose="05000000000000000000" pitchFamily="2" charset="2"/>
              <a:buChar char="q"/>
            </a:pPr>
            <a:r>
              <a:rPr lang="en-CA" sz="1800" dirty="0"/>
              <a:t>Combination of live online and video case take-up sessions along with a comprehensive binder with course notes</a:t>
            </a:r>
          </a:p>
          <a:p>
            <a:pPr lvl="2">
              <a:spcBef>
                <a:spcPts val="0"/>
              </a:spcBef>
              <a:buFont typeface="Wingdings" panose="05000000000000000000" pitchFamily="2" charset="2"/>
              <a:buChar char="q"/>
            </a:pPr>
            <a:endParaRPr lang="en-CA" sz="1800" dirty="0"/>
          </a:p>
          <a:p>
            <a:pPr marL="1779588" lvl="2" indent="-401638">
              <a:spcBef>
                <a:spcPts val="0"/>
              </a:spcBef>
              <a:buFont typeface="Wingdings" panose="05000000000000000000" pitchFamily="2" charset="2"/>
              <a:buChar char="q"/>
            </a:pPr>
            <a:r>
              <a:rPr lang="en-CA" sz="1800" dirty="0" smtClean="0"/>
              <a:t>Technique sessions to teach you how to attack cases successfully </a:t>
            </a:r>
            <a:endParaRPr lang="en-CA" sz="1800" dirty="0"/>
          </a:p>
          <a:p>
            <a:pPr lvl="3">
              <a:spcBef>
                <a:spcPts val="0"/>
              </a:spcBef>
            </a:pPr>
            <a:endParaRPr lang="en-CA" dirty="0"/>
          </a:p>
          <a:p>
            <a:pPr marL="0" lvl="1" indent="0">
              <a:spcBef>
                <a:spcPts val="0"/>
              </a:spcBef>
              <a:buNone/>
            </a:pPr>
            <a:endParaRPr lang="en-CA" sz="2400" b="1" dirty="0">
              <a:solidFill>
                <a:srgbClr val="FF0000"/>
              </a:solidFill>
            </a:endParaRPr>
          </a:p>
          <a:p>
            <a:pPr lvl="1">
              <a:spcBef>
                <a:spcPts val="0"/>
              </a:spcBef>
            </a:pPr>
            <a:endParaRPr lang="en-CA" sz="2400" dirty="0"/>
          </a:p>
          <a:p>
            <a:pPr lvl="1">
              <a:spcBef>
                <a:spcPts val="0"/>
              </a:spcBef>
            </a:pPr>
            <a:endParaRPr lang="en-CA" sz="2400" dirty="0"/>
          </a:p>
          <a:p>
            <a:pPr marL="0" indent="0">
              <a:spcBef>
                <a:spcPts val="0"/>
              </a:spcBef>
              <a:buNone/>
            </a:pPr>
            <a:endParaRPr lang="en-CA" sz="1800" dirty="0"/>
          </a:p>
          <a:p>
            <a:pPr marL="0" indent="0">
              <a:spcBef>
                <a:spcPts val="0"/>
              </a:spcBef>
              <a:buNone/>
            </a:pPr>
            <a:endParaRPr lang="en-CA" sz="1800" dirty="0"/>
          </a:p>
        </p:txBody>
      </p:sp>
    </p:spTree>
    <p:extLst>
      <p:ext uri="{BB962C8B-B14F-4D97-AF65-F5344CB8AC3E}">
        <p14:creationId xmlns:p14="http://schemas.microsoft.com/office/powerpoint/2010/main" val="1832794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PASS Program for Indian </a:t>
            </a:r>
            <a:r>
              <a:rPr lang="en-CA" dirty="0" smtClean="0"/>
              <a:t>CAs (cont.)</a:t>
            </a:r>
            <a:endParaRPr lang="en-CA"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marL="0" indent="0">
              <a:buNone/>
            </a:pPr>
            <a:endParaRPr lang="en-US" dirty="0" smtClean="0"/>
          </a:p>
          <a:p>
            <a:pPr marL="0" indent="0" algn="ctr">
              <a:buNone/>
            </a:pPr>
            <a:r>
              <a:rPr lang="en-US" sz="3200" dirty="0" smtClean="0"/>
              <a:t>Watch an </a:t>
            </a:r>
            <a:r>
              <a:rPr lang="en-US" sz="3200" dirty="0"/>
              <a:t>example of a case </a:t>
            </a:r>
            <a:r>
              <a:rPr lang="en-US" sz="3200" dirty="0" smtClean="0"/>
              <a:t>take-up:</a:t>
            </a:r>
            <a:r>
              <a:rPr lang="en-US" sz="3200" dirty="0"/>
              <a:t>  </a:t>
            </a:r>
            <a:r>
              <a:rPr lang="en-US" sz="3200" dirty="0">
                <a:hlinkClick r:id="rId2"/>
              </a:rPr>
              <a:t>https://youtu.be/JphVdiPhiu4</a:t>
            </a:r>
            <a:endParaRPr lang="en-US" sz="3200" dirty="0"/>
          </a:p>
          <a:p>
            <a:pPr marL="0" indent="0" algn="ctr">
              <a:buNone/>
            </a:pPr>
            <a:endParaRPr lang="en-US" sz="3200" dirty="0"/>
          </a:p>
          <a:p>
            <a:pPr marL="0" indent="0" algn="ctr">
              <a:buNone/>
            </a:pPr>
            <a:endParaRPr lang="en-US" sz="3200" dirty="0" smtClean="0"/>
          </a:p>
          <a:p>
            <a:pPr marL="0" indent="0" algn="ctr">
              <a:buNone/>
              <a:tabLst>
                <a:tab pos="1254125" algn="l"/>
              </a:tabLst>
            </a:pPr>
            <a:r>
              <a:rPr lang="en-US" sz="3200" dirty="0" smtClean="0"/>
              <a:t>Watch an </a:t>
            </a:r>
            <a:r>
              <a:rPr lang="en-US" sz="3200" dirty="0"/>
              <a:t>example of a technical </a:t>
            </a:r>
            <a:r>
              <a:rPr lang="en-US" sz="3200" dirty="0" smtClean="0"/>
              <a:t>take- up</a:t>
            </a:r>
            <a:r>
              <a:rPr lang="en-US" sz="3200" dirty="0" smtClean="0"/>
              <a:t>:</a:t>
            </a:r>
            <a:r>
              <a:rPr lang="en-US" sz="3200" dirty="0"/>
              <a:t>  </a:t>
            </a:r>
            <a:r>
              <a:rPr lang="en-US" sz="3200" dirty="0">
                <a:hlinkClick r:id="rId3"/>
              </a:rPr>
              <a:t>https://youtu.be/anEqTg7pBSI</a:t>
            </a:r>
            <a:endParaRPr lang="en-US" sz="3200" dirty="0"/>
          </a:p>
          <a:p>
            <a:endParaRPr lang="en-CA" dirty="0"/>
          </a:p>
        </p:txBody>
      </p:sp>
    </p:spTree>
    <p:extLst>
      <p:ext uri="{BB962C8B-B14F-4D97-AF65-F5344CB8AC3E}">
        <p14:creationId xmlns:p14="http://schemas.microsoft.com/office/powerpoint/2010/main" val="15378098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PASS Program for Indian </a:t>
            </a:r>
            <a:r>
              <a:rPr lang="en-CA" dirty="0" smtClean="0"/>
              <a:t>CAs (cont.)</a:t>
            </a:r>
            <a:endParaRPr lang="en-CA" dirty="0"/>
          </a:p>
        </p:txBody>
      </p:sp>
      <p:sp>
        <p:nvSpPr>
          <p:cNvPr id="3" name="Content Placeholder 2"/>
          <p:cNvSpPr>
            <a:spLocks noGrp="1"/>
          </p:cNvSpPr>
          <p:nvPr>
            <p:ph idx="1"/>
          </p:nvPr>
        </p:nvSpPr>
        <p:spPr/>
        <p:txBody>
          <a:bodyPr/>
          <a:lstStyle/>
          <a:p>
            <a:pPr marL="0" lvl="1" indent="0">
              <a:spcBef>
                <a:spcPts val="0"/>
              </a:spcBef>
              <a:buNone/>
            </a:pPr>
            <a:r>
              <a:rPr lang="en-CA" sz="2400" b="1" dirty="0">
                <a:solidFill>
                  <a:srgbClr val="FF0000"/>
                </a:solidFill>
              </a:rPr>
              <a:t>Personal Counselling sessions</a:t>
            </a:r>
          </a:p>
          <a:p>
            <a:pPr marL="444500" lvl="2" indent="0">
              <a:spcBef>
                <a:spcPts val="0"/>
              </a:spcBef>
              <a:buNone/>
            </a:pPr>
            <a:endParaRPr lang="en-CA" sz="2400" dirty="0"/>
          </a:p>
          <a:p>
            <a:pPr marL="342900" lvl="2" indent="-342900">
              <a:spcBef>
                <a:spcPts val="0"/>
              </a:spcBef>
            </a:pPr>
            <a:r>
              <a:rPr lang="en-CA" dirty="0"/>
              <a:t>Meet with a marker who will go over 3 </a:t>
            </a:r>
            <a:r>
              <a:rPr lang="en-CA" dirty="0" smtClean="0"/>
              <a:t>practice cases </a:t>
            </a:r>
            <a:r>
              <a:rPr lang="en-CA" dirty="0"/>
              <a:t>with you</a:t>
            </a:r>
          </a:p>
          <a:p>
            <a:pPr marL="0" lvl="2" indent="0">
              <a:spcBef>
                <a:spcPts val="0"/>
              </a:spcBef>
              <a:buNone/>
            </a:pPr>
            <a:endParaRPr lang="en-US" dirty="0"/>
          </a:p>
          <a:p>
            <a:pPr marL="342900" lvl="2" indent="-342900">
              <a:spcBef>
                <a:spcPts val="0"/>
              </a:spcBef>
            </a:pPr>
            <a:r>
              <a:rPr lang="en-US" dirty="0"/>
              <a:t>Sessions will be held using </a:t>
            </a:r>
            <a:r>
              <a:rPr lang="en-US" dirty="0" smtClean="0"/>
              <a:t>Whats</a:t>
            </a:r>
            <a:r>
              <a:rPr lang="en-US" dirty="0" smtClean="0"/>
              <a:t>App</a:t>
            </a:r>
            <a:r>
              <a:rPr lang="en-US" dirty="0" smtClean="0"/>
              <a:t> </a:t>
            </a:r>
            <a:r>
              <a:rPr lang="en-US" dirty="0"/>
              <a:t>or Z</a:t>
            </a:r>
            <a:r>
              <a:rPr lang="en-US" dirty="0" smtClean="0"/>
              <a:t>oom or Skype</a:t>
            </a:r>
            <a:endParaRPr lang="en-CA" dirty="0"/>
          </a:p>
          <a:p>
            <a:pPr marL="0" lvl="2" indent="0">
              <a:spcBef>
                <a:spcPts val="0"/>
              </a:spcBef>
              <a:buNone/>
            </a:pPr>
            <a:endParaRPr lang="en-CA" dirty="0"/>
          </a:p>
          <a:p>
            <a:pPr marL="457200" lvl="1" indent="0">
              <a:spcBef>
                <a:spcPts val="0"/>
              </a:spcBef>
              <a:buNone/>
            </a:pPr>
            <a:endParaRPr lang="en-CA" dirty="0"/>
          </a:p>
          <a:p>
            <a:pPr marL="0" lvl="2" indent="0">
              <a:buNone/>
            </a:pPr>
            <a:endParaRPr lang="en-US" dirty="0"/>
          </a:p>
          <a:p>
            <a:pPr marL="0" lvl="2" indent="0">
              <a:buNone/>
            </a:pPr>
            <a:endParaRPr lang="en-CA" dirty="0"/>
          </a:p>
          <a:p>
            <a:pPr marL="0" lvl="2" indent="0">
              <a:buNone/>
            </a:pPr>
            <a:endParaRPr lang="en-US" sz="2400" b="1" dirty="0">
              <a:solidFill>
                <a:srgbClr val="FF0000"/>
              </a:solidFill>
            </a:endParaRPr>
          </a:p>
          <a:p>
            <a:pPr marL="0" lvl="2" indent="0">
              <a:buNone/>
            </a:pPr>
            <a:endParaRPr lang="en-CA" sz="2400" b="1" dirty="0"/>
          </a:p>
          <a:p>
            <a:pPr marL="0" lvl="2" indent="0">
              <a:buNone/>
            </a:pPr>
            <a:endParaRPr lang="en-US" sz="2400" b="1" dirty="0">
              <a:solidFill>
                <a:srgbClr val="FF0000"/>
              </a:solidFill>
            </a:endParaRPr>
          </a:p>
          <a:p>
            <a:pPr marL="0" lvl="2" indent="0">
              <a:buNone/>
            </a:pPr>
            <a:endParaRPr lang="en-US" sz="2400" b="1" dirty="0">
              <a:solidFill>
                <a:srgbClr val="FF0000"/>
              </a:solidFill>
            </a:endParaRPr>
          </a:p>
          <a:p>
            <a:pPr marL="0" lvl="2" indent="0">
              <a:buNone/>
            </a:pPr>
            <a:endParaRPr lang="en-US" sz="2400" b="1" dirty="0">
              <a:solidFill>
                <a:srgbClr val="FF0000"/>
              </a:solidFill>
            </a:endParaRPr>
          </a:p>
          <a:p>
            <a:pPr marL="0" lvl="2" indent="0">
              <a:buNone/>
            </a:pPr>
            <a:endParaRPr lang="en-US" sz="2400" b="1" dirty="0">
              <a:solidFill>
                <a:srgbClr val="FF0000"/>
              </a:solidFill>
            </a:endParaRPr>
          </a:p>
          <a:p>
            <a:pPr marL="0" lvl="2" indent="0">
              <a:buNone/>
            </a:pPr>
            <a:endParaRPr lang="en-CA" sz="2400" b="1" dirty="0">
              <a:solidFill>
                <a:srgbClr val="FF0000"/>
              </a:solidFill>
            </a:endParaRPr>
          </a:p>
          <a:p>
            <a:pPr marL="360363" lvl="2" indent="-360363"/>
            <a:endParaRPr lang="en-CA" dirty="0"/>
          </a:p>
          <a:p>
            <a:pPr marL="400050" lvl="2" indent="0">
              <a:buNone/>
            </a:pPr>
            <a:endParaRPr lang="en-CA" dirty="0"/>
          </a:p>
        </p:txBody>
      </p:sp>
    </p:spTree>
    <p:extLst>
      <p:ext uri="{BB962C8B-B14F-4D97-AF65-F5344CB8AC3E}">
        <p14:creationId xmlns:p14="http://schemas.microsoft.com/office/powerpoint/2010/main" val="9981580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PASS Program for Indian </a:t>
            </a:r>
            <a:r>
              <a:rPr lang="en-CA" dirty="0" smtClean="0"/>
              <a:t>CAs (cont.)</a:t>
            </a:r>
            <a:endParaRPr lang="en-CA" b="1" dirty="0"/>
          </a:p>
        </p:txBody>
      </p:sp>
      <p:sp>
        <p:nvSpPr>
          <p:cNvPr id="3" name="Content Placeholder 2"/>
          <p:cNvSpPr>
            <a:spLocks noGrp="1"/>
          </p:cNvSpPr>
          <p:nvPr>
            <p:ph idx="1"/>
          </p:nvPr>
        </p:nvSpPr>
        <p:spPr/>
        <p:txBody>
          <a:bodyPr/>
          <a:lstStyle/>
          <a:p>
            <a:pPr marL="0" lvl="1" indent="0">
              <a:spcBef>
                <a:spcPts val="0"/>
              </a:spcBef>
              <a:buNone/>
            </a:pPr>
            <a:r>
              <a:rPr lang="en-US" sz="2400" b="1" dirty="0" smtClean="0">
                <a:solidFill>
                  <a:srgbClr val="0070C0"/>
                </a:solidFill>
              </a:rPr>
              <a:t>Capstone </a:t>
            </a:r>
            <a:r>
              <a:rPr lang="en-US" sz="2400" b="1" dirty="0">
                <a:solidFill>
                  <a:srgbClr val="0070C0"/>
                </a:solidFill>
              </a:rPr>
              <a:t>1 &amp; 2</a:t>
            </a:r>
          </a:p>
          <a:p>
            <a:pPr marL="358775" lvl="1" indent="-358775">
              <a:spcBef>
                <a:spcPts val="0"/>
              </a:spcBef>
            </a:pPr>
            <a:endParaRPr lang="en-US" sz="2400" dirty="0"/>
          </a:p>
          <a:p>
            <a:pPr marL="358775" lvl="1" indent="-358775">
              <a:spcBef>
                <a:spcPts val="0"/>
              </a:spcBef>
            </a:pPr>
            <a:r>
              <a:rPr lang="en-US" sz="2400" dirty="0"/>
              <a:t>CAs from India are not required to take Capstone 1 and 2</a:t>
            </a:r>
          </a:p>
          <a:p>
            <a:pPr marL="358775" lvl="1" indent="-358775">
              <a:spcBef>
                <a:spcPts val="0"/>
              </a:spcBef>
            </a:pPr>
            <a:endParaRPr lang="en-US" sz="2400" dirty="0"/>
          </a:p>
          <a:p>
            <a:pPr marL="358775" lvl="1" indent="-358775">
              <a:spcBef>
                <a:spcPts val="0"/>
              </a:spcBef>
            </a:pPr>
            <a:r>
              <a:rPr lang="en-US" sz="2400" dirty="0" smtClean="0"/>
              <a:t>Capstone 1 ties in with day 1 of CFE - PASS will provide you with the knowledge of Capstone 1 case necessary to succeed on Day 1</a:t>
            </a:r>
            <a:endParaRPr lang="en-US" sz="2400" dirty="0"/>
          </a:p>
          <a:p>
            <a:pPr marL="358775" lvl="1" indent="-358775">
              <a:spcBef>
                <a:spcPts val="0"/>
              </a:spcBef>
            </a:pPr>
            <a:endParaRPr lang="en-US" sz="2400" dirty="0"/>
          </a:p>
          <a:p>
            <a:pPr marL="358775" lvl="1" indent="-358775">
              <a:spcBef>
                <a:spcPts val="0"/>
              </a:spcBef>
            </a:pPr>
            <a:r>
              <a:rPr lang="en-US" sz="2400" dirty="0" smtClean="0"/>
              <a:t>Capstone 2 focuses on writing prior CFE cases - PASS provides an alternative to Capstone 2 in which you will write prior CFE cases and have them professionally marked</a:t>
            </a:r>
          </a:p>
          <a:p>
            <a:pPr marL="358775" lvl="1" indent="-358775">
              <a:spcBef>
                <a:spcPts val="0"/>
              </a:spcBef>
            </a:pPr>
            <a:endParaRPr lang="en-US" sz="2400" dirty="0"/>
          </a:p>
          <a:p>
            <a:pPr marL="358775" lvl="1" indent="-358775">
              <a:spcBef>
                <a:spcPts val="0"/>
              </a:spcBef>
            </a:pPr>
            <a:r>
              <a:rPr lang="en-US" sz="2400" dirty="0" smtClean="0"/>
              <a:t>Alternatively students can mark their own prior CFE cases</a:t>
            </a:r>
            <a:endParaRPr lang="en-US" sz="2400" dirty="0"/>
          </a:p>
          <a:p>
            <a:pPr marL="358775" lvl="1" indent="-358775">
              <a:spcBef>
                <a:spcPts val="0"/>
              </a:spcBef>
            </a:pPr>
            <a:endParaRPr lang="en-US" sz="2400" dirty="0"/>
          </a:p>
          <a:p>
            <a:pPr marL="358775" lvl="1" indent="-358775">
              <a:spcBef>
                <a:spcPts val="0"/>
              </a:spcBef>
              <a:buFont typeface="Arial" panose="020B0604020202020204" pitchFamily="34" charset="0"/>
              <a:buChar char="•"/>
            </a:pPr>
            <a:endParaRPr lang="en-CA" sz="2400" b="1" dirty="0">
              <a:solidFill>
                <a:srgbClr val="0070C0"/>
              </a:solidFill>
            </a:endParaRPr>
          </a:p>
          <a:p>
            <a:pPr marL="342900" lvl="1" indent="-342900">
              <a:spcBef>
                <a:spcPts val="0"/>
              </a:spcBef>
            </a:pPr>
            <a:endParaRPr lang="en-US" sz="2400" b="1" dirty="0">
              <a:solidFill>
                <a:srgbClr val="0070C0"/>
              </a:solidFill>
            </a:endParaRPr>
          </a:p>
          <a:p>
            <a:pPr marL="342900" lvl="1" indent="-342900">
              <a:spcBef>
                <a:spcPts val="0"/>
              </a:spcBef>
            </a:pPr>
            <a:endParaRPr lang="en-CA" sz="2400" b="1" dirty="0">
              <a:solidFill>
                <a:srgbClr val="0070C0"/>
              </a:solidFill>
            </a:endParaRPr>
          </a:p>
          <a:p>
            <a:pPr marL="0" lvl="1" indent="0">
              <a:spcBef>
                <a:spcPts val="0"/>
              </a:spcBef>
              <a:buNone/>
            </a:pPr>
            <a:endParaRPr lang="en-CA" sz="2400" dirty="0"/>
          </a:p>
          <a:p>
            <a:pPr marL="0" lvl="2" indent="0">
              <a:buNone/>
            </a:pPr>
            <a:endParaRPr lang="en-CA" dirty="0"/>
          </a:p>
          <a:p>
            <a:pPr marL="400050" lvl="2" indent="0">
              <a:buNone/>
            </a:pPr>
            <a:endParaRPr lang="en-CA" dirty="0"/>
          </a:p>
        </p:txBody>
      </p:sp>
    </p:spTree>
    <p:extLst>
      <p:ext uri="{BB962C8B-B14F-4D97-AF65-F5344CB8AC3E}">
        <p14:creationId xmlns:p14="http://schemas.microsoft.com/office/powerpoint/2010/main" val="2144002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Agenda </a:t>
            </a:r>
            <a:endParaRPr lang="en-CA" dirty="0"/>
          </a:p>
        </p:txBody>
      </p:sp>
      <p:sp>
        <p:nvSpPr>
          <p:cNvPr id="5" name="Slide Number Placeholder 4"/>
          <p:cNvSpPr>
            <a:spLocks noGrp="1"/>
          </p:cNvSpPr>
          <p:nvPr>
            <p:ph type="sldNum" sz="quarter" idx="12"/>
          </p:nvPr>
        </p:nvSpPr>
        <p:spPr/>
        <p:txBody>
          <a:bodyPr/>
          <a:lstStyle/>
          <a:p>
            <a:fld id="{D7AE4CA3-CCCA-4807-B2B8-0039260C33F6}" type="slidenum">
              <a:rPr lang="en-CA" smtClean="0"/>
              <a:pPr/>
              <a:t>3</a:t>
            </a:fld>
            <a:endParaRPr lang="en-CA" dirty="0"/>
          </a:p>
        </p:txBody>
      </p:sp>
      <p:sp>
        <p:nvSpPr>
          <p:cNvPr id="6" name="Content Placeholder 2"/>
          <p:cNvSpPr>
            <a:spLocks noGrp="1"/>
          </p:cNvSpPr>
          <p:nvPr>
            <p:ph idx="1"/>
          </p:nvPr>
        </p:nvSpPr>
        <p:spPr>
          <a:xfrm>
            <a:off x="457200" y="1676400"/>
            <a:ext cx="8229600" cy="4297363"/>
          </a:xfrm>
        </p:spPr>
        <p:txBody>
          <a:bodyPr/>
          <a:lstStyle/>
          <a:p>
            <a:pPr marL="0" indent="0">
              <a:spcBef>
                <a:spcPts val="0"/>
              </a:spcBef>
              <a:buNone/>
              <a:tabLst>
                <a:tab pos="358775" algn="l"/>
              </a:tabLst>
            </a:pPr>
            <a:r>
              <a:rPr lang="en-CA" b="1" dirty="0" smtClean="0"/>
              <a:t>Part 1 </a:t>
            </a:r>
            <a:r>
              <a:rPr lang="en-US" b="1" dirty="0"/>
              <a:t>–</a:t>
            </a:r>
            <a:r>
              <a:rPr lang="en-CA" b="1" dirty="0" smtClean="0"/>
              <a:t> CPA Program and the CFE</a:t>
            </a:r>
          </a:p>
          <a:p>
            <a:pPr marL="0" indent="0">
              <a:spcBef>
                <a:spcPts val="0"/>
              </a:spcBef>
              <a:buNone/>
            </a:pPr>
            <a:endParaRPr lang="en-CA" dirty="0" smtClean="0"/>
          </a:p>
          <a:p>
            <a:pPr marL="0" indent="0">
              <a:spcBef>
                <a:spcPts val="0"/>
              </a:spcBef>
              <a:buNone/>
            </a:pPr>
            <a:r>
              <a:rPr lang="en-CA" b="1" dirty="0" smtClean="0"/>
              <a:t>Part 2 – Case Writing and Technical</a:t>
            </a:r>
          </a:p>
          <a:p>
            <a:pPr marL="0" indent="0">
              <a:spcBef>
                <a:spcPts val="0"/>
              </a:spcBef>
              <a:buNone/>
            </a:pPr>
            <a:endParaRPr lang="en-CA" b="1" dirty="0"/>
          </a:p>
          <a:p>
            <a:pPr marL="1162050" indent="-1162050">
              <a:spcBef>
                <a:spcPts val="0"/>
              </a:spcBef>
              <a:buNone/>
            </a:pPr>
            <a:r>
              <a:rPr lang="en-CA" b="1" dirty="0" smtClean="0"/>
              <a:t>Part 3 – PASS CFE Program for Indian Students</a:t>
            </a:r>
          </a:p>
          <a:p>
            <a:pPr marL="1162050" indent="-1162050">
              <a:spcBef>
                <a:spcPts val="0"/>
              </a:spcBef>
              <a:buNone/>
            </a:pPr>
            <a:endParaRPr lang="en-US" b="1" dirty="0"/>
          </a:p>
          <a:p>
            <a:pPr marL="1162050" indent="-1162050">
              <a:spcBef>
                <a:spcPts val="0"/>
              </a:spcBef>
              <a:buNone/>
            </a:pPr>
            <a:r>
              <a:rPr lang="en-US" b="1" dirty="0" smtClean="0"/>
              <a:t>Part 4 – Schedules</a:t>
            </a:r>
            <a:endParaRPr lang="en-US" b="1" dirty="0"/>
          </a:p>
          <a:p>
            <a:pPr marL="1162050" indent="-1162050">
              <a:spcBef>
                <a:spcPts val="0"/>
              </a:spcBef>
              <a:buNone/>
            </a:pPr>
            <a:endParaRPr lang="en-US" b="1" dirty="0"/>
          </a:p>
          <a:p>
            <a:pPr marL="1162050" indent="-1162050">
              <a:spcBef>
                <a:spcPts val="0"/>
              </a:spcBef>
              <a:buNone/>
            </a:pPr>
            <a:r>
              <a:rPr lang="en-US" b="1" dirty="0"/>
              <a:t>Part </a:t>
            </a:r>
            <a:r>
              <a:rPr lang="en-US" b="1" dirty="0" smtClean="0"/>
              <a:t>5 </a:t>
            </a:r>
            <a:r>
              <a:rPr lang="en-US" b="1" dirty="0"/>
              <a:t>– Testimonials</a:t>
            </a:r>
          </a:p>
          <a:p>
            <a:pPr marL="1162050" indent="-1162050">
              <a:spcBef>
                <a:spcPts val="0"/>
              </a:spcBef>
              <a:buNone/>
            </a:pPr>
            <a:endParaRPr lang="en-US" b="1" dirty="0" smtClean="0"/>
          </a:p>
          <a:p>
            <a:pPr marL="1162050" indent="-1162050">
              <a:spcBef>
                <a:spcPts val="0"/>
              </a:spcBef>
              <a:buNone/>
            </a:pPr>
            <a:r>
              <a:rPr lang="en-US" b="1" dirty="0" smtClean="0"/>
              <a:t>Part </a:t>
            </a:r>
            <a:r>
              <a:rPr lang="en-US" b="1" dirty="0"/>
              <a:t>6</a:t>
            </a:r>
            <a:r>
              <a:rPr lang="en-US" b="1" dirty="0" smtClean="0"/>
              <a:t> – Registration with PASS</a:t>
            </a:r>
          </a:p>
          <a:p>
            <a:pPr marL="1162050" indent="-1162050">
              <a:spcBef>
                <a:spcPts val="0"/>
              </a:spcBef>
              <a:buNone/>
            </a:pPr>
            <a:endParaRPr lang="en-US" b="1" dirty="0"/>
          </a:p>
          <a:p>
            <a:pPr marL="1162050" indent="-1162050">
              <a:spcBef>
                <a:spcPts val="0"/>
              </a:spcBef>
              <a:buNone/>
            </a:pPr>
            <a:r>
              <a:rPr lang="en-US" b="1" dirty="0" smtClean="0"/>
              <a:t>Part 7 – Registration with CPA Provincial Institute</a:t>
            </a:r>
          </a:p>
          <a:p>
            <a:pPr marL="1162050" indent="-1162050">
              <a:spcBef>
                <a:spcPts val="0"/>
              </a:spcBef>
              <a:buNone/>
            </a:pPr>
            <a:endParaRPr lang="en-US" b="1" dirty="0" smtClean="0"/>
          </a:p>
          <a:p>
            <a:pPr marL="0" indent="0">
              <a:spcBef>
                <a:spcPts val="0"/>
              </a:spcBef>
              <a:buNone/>
            </a:pPr>
            <a:endParaRPr lang="en-US" b="1" dirty="0"/>
          </a:p>
          <a:p>
            <a:pPr marL="0" indent="0">
              <a:spcBef>
                <a:spcPts val="0"/>
              </a:spcBef>
              <a:buNone/>
            </a:pPr>
            <a:endParaRPr lang="en-CA" sz="2400" b="1" dirty="0" smtClean="0"/>
          </a:p>
          <a:p>
            <a:pPr marL="0" indent="0">
              <a:spcBef>
                <a:spcPts val="0"/>
              </a:spcBef>
              <a:buNone/>
            </a:pPr>
            <a:endParaRPr lang="en-CA" sz="1600" dirty="0"/>
          </a:p>
          <a:p>
            <a:pPr marL="0" indent="0">
              <a:buNone/>
            </a:pPr>
            <a:endParaRPr lang="en-CA" sz="1800" dirty="0"/>
          </a:p>
          <a:p>
            <a:pPr marL="542925" indent="-542925">
              <a:buFontTx/>
              <a:buAutoNum type="arabicParenR" startAt="4"/>
            </a:pPr>
            <a:endParaRPr lang="en-CA" sz="1800" dirty="0" smtClean="0"/>
          </a:p>
          <a:p>
            <a:pPr marL="542925" indent="-542925">
              <a:buAutoNum type="arabicParenR" startAt="4"/>
            </a:pPr>
            <a:endParaRPr lang="en-CA" sz="1800" dirty="0"/>
          </a:p>
          <a:p>
            <a:pPr marL="0" indent="0">
              <a:buNone/>
            </a:pPr>
            <a:endParaRPr lang="en-CA" dirty="0"/>
          </a:p>
          <a:p>
            <a:endParaRPr lang="en-CA" dirty="0" smtClean="0"/>
          </a:p>
          <a:p>
            <a:pPr marL="542925" indent="-542925">
              <a:buNone/>
            </a:pPr>
            <a:endParaRPr lang="en-CA" dirty="0" smtClean="0"/>
          </a:p>
          <a:p>
            <a:pPr marL="542925" indent="-542925">
              <a:buNone/>
            </a:pPr>
            <a:endParaRPr lang="en-CA"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6400800"/>
            <a:ext cx="552450" cy="295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01406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Courses for CFE</a:t>
            </a:r>
          </a:p>
        </p:txBody>
      </p:sp>
      <p:sp>
        <p:nvSpPr>
          <p:cNvPr id="3" name="Content Placeholder 2"/>
          <p:cNvSpPr>
            <a:spLocks noGrp="1"/>
          </p:cNvSpPr>
          <p:nvPr>
            <p:ph idx="1"/>
          </p:nvPr>
        </p:nvSpPr>
        <p:spPr/>
        <p:txBody>
          <a:bodyPr/>
          <a:lstStyle/>
          <a:p>
            <a:pPr marL="0" indent="0">
              <a:spcBef>
                <a:spcPts val="0"/>
              </a:spcBef>
              <a:buNone/>
            </a:pPr>
            <a:r>
              <a:rPr lang="en-CA" sz="2400" b="1" dirty="0">
                <a:solidFill>
                  <a:srgbClr val="0070C0"/>
                </a:solidFill>
              </a:rPr>
              <a:t>Courses Provide for Maximum Flexibility</a:t>
            </a:r>
          </a:p>
          <a:p>
            <a:pPr marL="0" indent="0">
              <a:spcBef>
                <a:spcPts val="0"/>
              </a:spcBef>
              <a:buNone/>
            </a:pPr>
            <a:endParaRPr lang="en-CA" sz="1800" dirty="0"/>
          </a:p>
          <a:p>
            <a:pPr>
              <a:spcBef>
                <a:spcPts val="0"/>
              </a:spcBef>
              <a:buFont typeface="Wingdings" pitchFamily="2" charset="2"/>
              <a:buChar char="Ø"/>
            </a:pPr>
            <a:r>
              <a:rPr lang="en-CA" sz="2400" dirty="0"/>
              <a:t>Courses </a:t>
            </a:r>
            <a:r>
              <a:rPr lang="en-CA" sz="2400" dirty="0" smtClean="0"/>
              <a:t>are offered live online</a:t>
            </a:r>
          </a:p>
          <a:p>
            <a:pPr>
              <a:spcBef>
                <a:spcPts val="0"/>
              </a:spcBef>
              <a:buFont typeface="Wingdings" pitchFamily="2" charset="2"/>
              <a:buChar char="Ø"/>
            </a:pPr>
            <a:endParaRPr lang="en-CA" sz="2400" dirty="0"/>
          </a:p>
          <a:p>
            <a:pPr>
              <a:spcBef>
                <a:spcPts val="0"/>
              </a:spcBef>
              <a:buFont typeface="Wingdings" pitchFamily="2" charset="2"/>
              <a:buChar char="Ø"/>
            </a:pPr>
            <a:r>
              <a:rPr lang="en-US" sz="2400" b="1" dirty="0" smtClean="0"/>
              <a:t>Some sessions offered based on India time (IST)</a:t>
            </a:r>
            <a:endParaRPr lang="en-CA" sz="2400" b="1" dirty="0"/>
          </a:p>
          <a:p>
            <a:pPr>
              <a:spcBef>
                <a:spcPts val="0"/>
              </a:spcBef>
              <a:buFont typeface="Wingdings" pitchFamily="2" charset="2"/>
              <a:buChar char="Ø"/>
            </a:pPr>
            <a:endParaRPr lang="en-CA" sz="2400" b="1" dirty="0"/>
          </a:p>
          <a:p>
            <a:pPr>
              <a:spcBef>
                <a:spcPts val="0"/>
              </a:spcBef>
              <a:buFont typeface="Wingdings" pitchFamily="2" charset="2"/>
              <a:buChar char="Ø"/>
            </a:pPr>
            <a:r>
              <a:rPr lang="en-CA" sz="2400" dirty="0"/>
              <a:t>All sessions </a:t>
            </a:r>
            <a:r>
              <a:rPr lang="en-CA" sz="2400" dirty="0" smtClean="0"/>
              <a:t>are on video </a:t>
            </a:r>
            <a:r>
              <a:rPr lang="en-CA" sz="2400" dirty="0"/>
              <a:t>– available 24/7</a:t>
            </a:r>
          </a:p>
          <a:p>
            <a:pPr>
              <a:spcBef>
                <a:spcPts val="0"/>
              </a:spcBef>
              <a:buFont typeface="Wingdings" pitchFamily="2" charset="2"/>
              <a:buChar char="Ø"/>
            </a:pPr>
            <a:endParaRPr lang="en-CA" dirty="0"/>
          </a:p>
          <a:p>
            <a:pPr>
              <a:spcBef>
                <a:spcPts val="0"/>
              </a:spcBef>
              <a:buFont typeface="Wingdings" pitchFamily="2" charset="2"/>
              <a:buChar char="Ø"/>
            </a:pPr>
            <a:endParaRPr lang="en-CA" sz="1800" dirty="0"/>
          </a:p>
        </p:txBody>
      </p:sp>
    </p:spTree>
    <p:extLst>
      <p:ext uri="{BB962C8B-B14F-4D97-AF65-F5344CB8AC3E}">
        <p14:creationId xmlns:p14="http://schemas.microsoft.com/office/powerpoint/2010/main" val="258364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PASS Program for Indian </a:t>
            </a:r>
            <a:r>
              <a:rPr lang="en-CA" dirty="0" smtClean="0"/>
              <a:t>CAs (cont.)</a:t>
            </a:r>
            <a:endParaRPr lang="en-CA" dirty="0"/>
          </a:p>
        </p:txBody>
      </p:sp>
      <p:sp>
        <p:nvSpPr>
          <p:cNvPr id="3" name="Content Placeholder 2"/>
          <p:cNvSpPr>
            <a:spLocks noGrp="1"/>
          </p:cNvSpPr>
          <p:nvPr>
            <p:ph idx="1"/>
          </p:nvPr>
        </p:nvSpPr>
        <p:spPr>
          <a:solidFill>
            <a:srgbClr val="00B0F0"/>
          </a:solidFill>
        </p:spPr>
        <p:style>
          <a:lnRef idx="1">
            <a:schemeClr val="accent2"/>
          </a:lnRef>
          <a:fillRef idx="2">
            <a:schemeClr val="accent2"/>
          </a:fillRef>
          <a:effectRef idx="1">
            <a:schemeClr val="accent2"/>
          </a:effectRef>
          <a:fontRef idx="minor">
            <a:schemeClr val="dk1"/>
          </a:fontRef>
        </p:style>
        <p:txBody>
          <a:bodyPr/>
          <a:lstStyle/>
          <a:p>
            <a:pPr marL="0" indent="0">
              <a:buNone/>
            </a:pPr>
            <a:endParaRPr lang="en-US" dirty="0" smtClean="0"/>
          </a:p>
          <a:p>
            <a:pPr marL="0" indent="0">
              <a:spcBef>
                <a:spcPts val="0"/>
              </a:spcBef>
              <a:buNone/>
            </a:pPr>
            <a:r>
              <a:rPr lang="en-CA" sz="3200" b="1" dirty="0">
                <a:solidFill>
                  <a:srgbClr val="C00000"/>
                </a:solidFill>
              </a:rPr>
              <a:t>Courses Provide for Maximum Flexibility</a:t>
            </a:r>
          </a:p>
          <a:p>
            <a:pPr marL="0" indent="0">
              <a:spcBef>
                <a:spcPts val="0"/>
              </a:spcBef>
              <a:buNone/>
            </a:pPr>
            <a:endParaRPr lang="en-CA" sz="2400" dirty="0"/>
          </a:p>
          <a:p>
            <a:pPr>
              <a:spcBef>
                <a:spcPts val="0"/>
              </a:spcBef>
              <a:buFont typeface="Wingdings" pitchFamily="2" charset="2"/>
              <a:buChar char="Ø"/>
            </a:pPr>
            <a:r>
              <a:rPr lang="en-CA" sz="3200" dirty="0"/>
              <a:t>Courses are offered live online</a:t>
            </a:r>
          </a:p>
          <a:p>
            <a:pPr>
              <a:spcBef>
                <a:spcPts val="0"/>
              </a:spcBef>
              <a:buFont typeface="Wingdings" pitchFamily="2" charset="2"/>
              <a:buChar char="Ø"/>
            </a:pPr>
            <a:endParaRPr lang="en-CA" sz="3200" dirty="0"/>
          </a:p>
          <a:p>
            <a:pPr>
              <a:spcBef>
                <a:spcPts val="0"/>
              </a:spcBef>
              <a:buFont typeface="Wingdings" pitchFamily="2" charset="2"/>
              <a:buChar char="Ø"/>
            </a:pPr>
            <a:r>
              <a:rPr lang="en-US" sz="3200" b="1" dirty="0"/>
              <a:t>Some sessions offered based on India time (IST)</a:t>
            </a:r>
            <a:endParaRPr lang="en-CA" sz="3200" b="1" dirty="0"/>
          </a:p>
          <a:p>
            <a:pPr>
              <a:spcBef>
                <a:spcPts val="0"/>
              </a:spcBef>
              <a:buFont typeface="Wingdings" pitchFamily="2" charset="2"/>
              <a:buChar char="Ø"/>
            </a:pPr>
            <a:endParaRPr lang="en-CA" sz="3200" b="1" dirty="0"/>
          </a:p>
          <a:p>
            <a:pPr>
              <a:spcBef>
                <a:spcPts val="0"/>
              </a:spcBef>
              <a:buFont typeface="Wingdings" pitchFamily="2" charset="2"/>
              <a:buChar char="Ø"/>
            </a:pPr>
            <a:r>
              <a:rPr lang="en-CA" sz="3200" dirty="0"/>
              <a:t>All sessions are on video – available </a:t>
            </a:r>
            <a:r>
              <a:rPr lang="en-CA" sz="3200" dirty="0" smtClean="0"/>
              <a:t>24/7 (no limits)</a:t>
            </a:r>
            <a:endParaRPr lang="en-CA" sz="3200" dirty="0"/>
          </a:p>
          <a:p>
            <a:pPr marL="0" indent="0" algn="ctr">
              <a:buNone/>
            </a:pPr>
            <a:endParaRPr lang="en-US" sz="3200" dirty="0"/>
          </a:p>
          <a:p>
            <a:pPr marL="0" indent="0" algn="ctr">
              <a:buNone/>
            </a:pPr>
            <a:endParaRPr lang="en-US" sz="3200" dirty="0"/>
          </a:p>
          <a:p>
            <a:pPr marL="0" indent="0" algn="ctr">
              <a:buNone/>
            </a:pPr>
            <a:endParaRPr lang="en-US" sz="3200" dirty="0" smtClean="0"/>
          </a:p>
          <a:p>
            <a:pPr marL="0" indent="0">
              <a:buNone/>
            </a:pPr>
            <a:endParaRPr lang="en-CA" dirty="0"/>
          </a:p>
        </p:txBody>
      </p:sp>
    </p:spTree>
    <p:extLst>
      <p:ext uri="{BB962C8B-B14F-4D97-AF65-F5344CB8AC3E}">
        <p14:creationId xmlns:p14="http://schemas.microsoft.com/office/powerpoint/2010/main" val="21285412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6700"/>
            <a:ext cx="9067800" cy="1143000"/>
          </a:xfrm>
        </p:spPr>
        <p:txBody>
          <a:bodyPr/>
          <a:lstStyle/>
          <a:p>
            <a:r>
              <a:rPr lang="en-CA" dirty="0"/>
              <a:t>PASS Deliverables</a:t>
            </a:r>
          </a:p>
        </p:txBody>
      </p:sp>
      <p:sp>
        <p:nvSpPr>
          <p:cNvPr id="3" name="Content Placeholder 2"/>
          <p:cNvSpPr>
            <a:spLocks noGrp="1"/>
          </p:cNvSpPr>
          <p:nvPr>
            <p:ph idx="1"/>
          </p:nvPr>
        </p:nvSpPr>
        <p:spPr>
          <a:xfrm>
            <a:off x="457200" y="1828800"/>
            <a:ext cx="8458200" cy="4297363"/>
          </a:xfrm>
        </p:spPr>
        <p:txBody>
          <a:bodyPr/>
          <a:lstStyle/>
          <a:p>
            <a:pPr marL="0" lvl="1" indent="0">
              <a:spcBef>
                <a:spcPts val="0"/>
              </a:spcBef>
              <a:buNone/>
            </a:pPr>
            <a:r>
              <a:rPr lang="en-US" sz="2400" b="1" dirty="0">
                <a:solidFill>
                  <a:srgbClr val="0070C0"/>
                </a:solidFill>
              </a:rPr>
              <a:t>The most Comprehensive Course in Canada – Specifically Designed for Indian CAs</a:t>
            </a:r>
          </a:p>
          <a:p>
            <a:pPr marL="358775" lvl="1" indent="-358775">
              <a:spcBef>
                <a:spcPts val="0"/>
              </a:spcBef>
            </a:pPr>
            <a:endParaRPr lang="en-US" sz="2400" dirty="0"/>
          </a:p>
          <a:p>
            <a:pPr marL="0" lvl="1" indent="0">
              <a:spcBef>
                <a:spcPts val="0"/>
              </a:spcBef>
              <a:buNone/>
            </a:pPr>
            <a:r>
              <a:rPr lang="en-US" dirty="0"/>
              <a:t>The PASS Course includes:</a:t>
            </a:r>
          </a:p>
          <a:p>
            <a:pPr marL="0" lvl="1" indent="0">
              <a:spcBef>
                <a:spcPts val="0"/>
              </a:spcBef>
              <a:buNone/>
            </a:pPr>
            <a:r>
              <a:rPr lang="en-US" dirty="0"/>
              <a:t>    </a:t>
            </a:r>
          </a:p>
          <a:p>
            <a:pPr marL="342900" lvl="1" indent="-342900">
              <a:spcBef>
                <a:spcPts val="0"/>
              </a:spcBef>
              <a:buFont typeface="Arial" panose="020B0604020202020204" pitchFamily="34" charset="0"/>
              <a:buChar char="•"/>
            </a:pPr>
            <a:r>
              <a:rPr lang="en-US" b="1" dirty="0"/>
              <a:t>Approximately 30 classes </a:t>
            </a:r>
          </a:p>
          <a:p>
            <a:pPr marL="342900" lvl="1" indent="-342900">
              <a:spcBef>
                <a:spcPts val="0"/>
              </a:spcBef>
              <a:buFont typeface="Arial" panose="020B0604020202020204" pitchFamily="34" charset="0"/>
              <a:buChar char="•"/>
            </a:pPr>
            <a:endParaRPr lang="en-US" b="1" dirty="0"/>
          </a:p>
          <a:p>
            <a:pPr marL="342900" lvl="1" indent="-342900">
              <a:spcBef>
                <a:spcPts val="0"/>
              </a:spcBef>
              <a:buFont typeface="Arial" panose="020B0604020202020204" pitchFamily="34" charset="0"/>
              <a:buChar char="•"/>
            </a:pPr>
            <a:r>
              <a:rPr lang="en-US" b="1" dirty="0"/>
              <a:t>Over 125 Videos </a:t>
            </a:r>
          </a:p>
          <a:p>
            <a:pPr marL="342900" lvl="1" indent="-342900">
              <a:spcBef>
                <a:spcPts val="0"/>
              </a:spcBef>
              <a:buFont typeface="Arial" panose="020B0604020202020204" pitchFamily="34" charset="0"/>
              <a:buChar char="•"/>
            </a:pPr>
            <a:endParaRPr lang="en-US" b="1" dirty="0"/>
          </a:p>
          <a:p>
            <a:pPr marL="342900" lvl="1" indent="-342900">
              <a:spcBef>
                <a:spcPts val="0"/>
              </a:spcBef>
              <a:buFont typeface="Arial" panose="020B0604020202020204" pitchFamily="34" charset="0"/>
              <a:buChar char="•"/>
            </a:pPr>
            <a:r>
              <a:rPr lang="en-US" b="1" dirty="0"/>
              <a:t>Approximately 25 cases marked</a:t>
            </a:r>
          </a:p>
          <a:p>
            <a:pPr marL="342900" lvl="1" indent="-342900">
              <a:spcBef>
                <a:spcPts val="0"/>
              </a:spcBef>
              <a:buFont typeface="Arial" panose="020B0604020202020204" pitchFamily="34" charset="0"/>
              <a:buChar char="•"/>
            </a:pPr>
            <a:endParaRPr lang="en-US" b="1" dirty="0"/>
          </a:p>
          <a:p>
            <a:pPr marL="342900" lvl="1" indent="-342900">
              <a:spcBef>
                <a:spcPts val="0"/>
              </a:spcBef>
              <a:buFont typeface="Arial" panose="020B0604020202020204" pitchFamily="34" charset="0"/>
              <a:buChar char="•"/>
            </a:pPr>
            <a:r>
              <a:rPr lang="en-US" b="1" dirty="0"/>
              <a:t>3 Counselling Sessions</a:t>
            </a:r>
          </a:p>
          <a:p>
            <a:pPr marL="358775" lvl="1" indent="-358775">
              <a:spcBef>
                <a:spcPts val="0"/>
              </a:spcBef>
            </a:pPr>
            <a:endParaRPr lang="en-US" dirty="0"/>
          </a:p>
          <a:p>
            <a:pPr marL="358775" lvl="1" indent="0">
              <a:spcBef>
                <a:spcPts val="0"/>
              </a:spcBef>
              <a:buNone/>
            </a:pPr>
            <a:endParaRPr lang="en-US" dirty="0"/>
          </a:p>
          <a:p>
            <a:pPr marL="0" lvl="1" indent="0">
              <a:spcBef>
                <a:spcPts val="0"/>
              </a:spcBef>
              <a:buNone/>
            </a:pPr>
            <a:r>
              <a:rPr lang="en-US" sz="2400" dirty="0"/>
              <a:t> </a:t>
            </a:r>
          </a:p>
          <a:p>
            <a:pPr marL="0" lvl="1" indent="0">
              <a:spcBef>
                <a:spcPts val="0"/>
              </a:spcBef>
              <a:buNone/>
            </a:pPr>
            <a:endParaRPr lang="en-CA" sz="2400" b="1" dirty="0">
              <a:solidFill>
                <a:srgbClr val="0070C0"/>
              </a:solidFill>
            </a:endParaRPr>
          </a:p>
          <a:p>
            <a:pPr marL="342900" lvl="1" indent="-342900">
              <a:spcBef>
                <a:spcPts val="0"/>
              </a:spcBef>
            </a:pPr>
            <a:endParaRPr lang="en-US" sz="2400" b="1" dirty="0">
              <a:solidFill>
                <a:srgbClr val="0070C0"/>
              </a:solidFill>
            </a:endParaRPr>
          </a:p>
          <a:p>
            <a:pPr marL="342900" lvl="1" indent="-342900">
              <a:spcBef>
                <a:spcPts val="0"/>
              </a:spcBef>
            </a:pPr>
            <a:endParaRPr lang="en-CA" sz="2400" b="1" dirty="0">
              <a:solidFill>
                <a:srgbClr val="0070C0"/>
              </a:solidFill>
            </a:endParaRPr>
          </a:p>
          <a:p>
            <a:pPr marL="0" lvl="1" indent="0">
              <a:spcBef>
                <a:spcPts val="0"/>
              </a:spcBef>
              <a:buNone/>
            </a:pPr>
            <a:endParaRPr lang="en-CA" sz="2400" dirty="0"/>
          </a:p>
          <a:p>
            <a:pPr marL="0" lvl="2" indent="0">
              <a:buNone/>
            </a:pPr>
            <a:endParaRPr lang="en-CA" dirty="0"/>
          </a:p>
          <a:p>
            <a:pPr marL="400050" lvl="2" indent="0">
              <a:buNone/>
            </a:pPr>
            <a:endParaRPr lang="en-CA"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6248400"/>
            <a:ext cx="4600575" cy="428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805050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a:defRPr/>
            </a:pPr>
            <a:r>
              <a:rPr lang="en-CA" dirty="0" smtClean="0"/>
              <a:t>4. PASS </a:t>
            </a:r>
            <a:r>
              <a:rPr lang="en-US" dirty="0" smtClean="0"/>
              <a:t>SCHEDULES</a:t>
            </a:r>
            <a:endParaRPr lang="en-CA" dirty="0"/>
          </a:p>
        </p:txBody>
      </p:sp>
      <p:sp>
        <p:nvSpPr>
          <p:cNvPr id="21507" name="PwCFirm"/>
          <p:cNvSpPr txBox="1">
            <a:spLocks noChangeArrowheads="1"/>
          </p:cNvSpPr>
          <p:nvPr/>
        </p:nvSpPr>
        <p:spPr bwMode="auto">
          <a:xfrm>
            <a:off x="533400" y="6477000"/>
            <a:ext cx="2590800" cy="152400"/>
          </a:xfrm>
          <a:prstGeom prst="rect">
            <a:avLst/>
          </a:prstGeom>
          <a:noFill/>
          <a:ln w="9525">
            <a:noFill/>
            <a:miter lim="800000"/>
            <a:headEnd/>
            <a:tailEnd/>
          </a:ln>
        </p:spPr>
        <p:txBody>
          <a:bodyPr lIns="0" tIns="0" rIns="0" bIns="0"/>
          <a:lstStyle/>
          <a:p>
            <a:endParaRPr lang="en-US" sz="1000">
              <a:cs typeface="Arial" charset="0"/>
            </a:endParaRPr>
          </a:p>
        </p:txBody>
      </p:sp>
      <p:sp>
        <p:nvSpPr>
          <p:cNvPr id="21508" name="Slide Number Placeholder 5"/>
          <p:cNvSpPr txBox="1">
            <a:spLocks/>
          </p:cNvSpPr>
          <p:nvPr/>
        </p:nvSpPr>
        <p:spPr bwMode="auto">
          <a:xfrm>
            <a:off x="7086600" y="6477000"/>
            <a:ext cx="1527175" cy="152400"/>
          </a:xfrm>
          <a:prstGeom prst="rect">
            <a:avLst/>
          </a:prstGeom>
          <a:noFill/>
          <a:ln w="9525">
            <a:noFill/>
            <a:miter lim="800000"/>
            <a:headEnd/>
            <a:tailEnd/>
          </a:ln>
        </p:spPr>
        <p:txBody>
          <a:bodyPr lIns="0" tIns="0" rIns="0" bIns="0"/>
          <a:lstStyle/>
          <a:p>
            <a:pPr algn="r"/>
            <a:fld id="{C19A3E51-3684-4A2F-AA26-008153DCA174}" type="slidenum">
              <a:rPr lang="en-CA" sz="1000">
                <a:solidFill>
                  <a:schemeClr val="bg1"/>
                </a:solidFill>
                <a:cs typeface="Arial" charset="0"/>
              </a:rPr>
              <a:pPr algn="r"/>
              <a:t>33</a:t>
            </a:fld>
            <a:endParaRPr lang="en-CA" sz="1000">
              <a:solidFill>
                <a:schemeClr val="bg1"/>
              </a:solidFill>
              <a:cs typeface="Arial" charset="0"/>
            </a:endParaRPr>
          </a:p>
        </p:txBody>
      </p:sp>
      <p:grpSp>
        <p:nvGrpSpPr>
          <p:cNvPr id="21509" name="Group 8"/>
          <p:cNvGrpSpPr>
            <a:grpSpLocks/>
          </p:cNvGrpSpPr>
          <p:nvPr/>
        </p:nvGrpSpPr>
        <p:grpSpPr bwMode="auto">
          <a:xfrm>
            <a:off x="2743200" y="1828800"/>
            <a:ext cx="4495800" cy="4343400"/>
            <a:chOff x="2133600" y="-152400"/>
            <a:chExt cx="4191000" cy="4114800"/>
          </a:xfrm>
        </p:grpSpPr>
        <p:sp>
          <p:nvSpPr>
            <p:cNvPr id="12" name="Isosceles Triangle 11"/>
            <p:cNvSpPr/>
            <p:nvPr/>
          </p:nvSpPr>
          <p:spPr>
            <a:xfrm>
              <a:off x="2133600" y="-152400"/>
              <a:ext cx="4191000" cy="4114800"/>
            </a:xfrm>
            <a:prstGeom prst="triangle">
              <a:avLst/>
            </a:prstGeom>
            <a:solidFill>
              <a:srgbClr val="32C1D1"/>
            </a:solidFill>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sp>
        <p:sp>
          <p:nvSpPr>
            <p:cNvPr id="13" name="Isosceles Triangle 4"/>
            <p:cNvSpPr/>
            <p:nvPr/>
          </p:nvSpPr>
          <p:spPr>
            <a:xfrm>
              <a:off x="2590800" y="1828800"/>
              <a:ext cx="3352800" cy="1981200"/>
            </a:xfrm>
            <a:prstGeom prst="rect">
              <a:avLst/>
            </a:prstGeom>
          </p:spPr>
          <p:style>
            <a:lnRef idx="0">
              <a:scrgbClr r="0" g="0" b="0"/>
            </a:lnRef>
            <a:fillRef idx="0">
              <a:scrgbClr r="0" g="0" b="0"/>
            </a:fillRef>
            <a:effectRef idx="0">
              <a:scrgbClr r="0" g="0" b="0"/>
            </a:effectRef>
            <a:fontRef idx="minor">
              <a:schemeClr val="lt1"/>
            </a:fontRef>
          </p:style>
          <p:txBody>
            <a:bodyPr lIns="102870" tIns="102870" rIns="102870" bIns="102870" spcCol="1270" anchor="ctr"/>
            <a:lstStyle/>
            <a:p>
              <a:pPr algn="ctr">
                <a:defRPr/>
              </a:pPr>
              <a:r>
                <a:rPr lang="en-US" sz="2400" dirty="0"/>
                <a:t> </a:t>
              </a:r>
            </a:p>
            <a:p>
              <a:pPr algn="ctr">
                <a:defRPr/>
              </a:pPr>
              <a:r>
                <a:rPr lang="en-US" sz="2400" dirty="0" smtClean="0"/>
                <a:t>PASS</a:t>
              </a:r>
            </a:p>
            <a:p>
              <a:pPr algn="ctr">
                <a:defRPr/>
              </a:pPr>
              <a:r>
                <a:rPr lang="en-US" sz="2400" dirty="0" smtClean="0"/>
                <a:t>Schedules</a:t>
              </a:r>
              <a:endParaRPr lang="en-US" sz="2400" dirty="0"/>
            </a:p>
            <a:p>
              <a:pPr algn="ctr">
                <a:defRPr/>
              </a:pPr>
              <a:endParaRPr lang="en-US" sz="2400" dirty="0"/>
            </a:p>
          </p:txBody>
        </p:sp>
      </p:grpSp>
    </p:spTree>
    <p:extLst>
      <p:ext uri="{BB962C8B-B14F-4D97-AF65-F5344CB8AC3E}">
        <p14:creationId xmlns:p14="http://schemas.microsoft.com/office/powerpoint/2010/main" val="26844386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PASS Schedules </a:t>
            </a:r>
          </a:p>
        </p:txBody>
      </p:sp>
      <p:sp>
        <p:nvSpPr>
          <p:cNvPr id="3" name="Content Placeholder 2"/>
          <p:cNvSpPr>
            <a:spLocks noGrp="1"/>
          </p:cNvSpPr>
          <p:nvPr>
            <p:ph idx="1"/>
          </p:nvPr>
        </p:nvSpPr>
        <p:spPr>
          <a:xfrm>
            <a:off x="457200" y="1676400"/>
            <a:ext cx="8229600" cy="4297363"/>
          </a:xfrm>
        </p:spPr>
        <p:txBody>
          <a:bodyPr/>
          <a:lstStyle/>
          <a:p>
            <a:pPr marL="0" indent="0">
              <a:spcBef>
                <a:spcPts val="0"/>
              </a:spcBef>
              <a:buNone/>
            </a:pPr>
            <a:r>
              <a:rPr lang="en-US" b="1" dirty="0"/>
              <a:t>Version 1 versus Version 2 (Sept. </a:t>
            </a:r>
            <a:r>
              <a:rPr lang="en-US" b="1" dirty="0" smtClean="0"/>
              <a:t>2023 </a:t>
            </a:r>
            <a:r>
              <a:rPr lang="en-US" b="1" dirty="0"/>
              <a:t>CFE)</a:t>
            </a:r>
            <a:endParaRPr lang="en-US" dirty="0"/>
          </a:p>
          <a:p>
            <a:pPr marL="358775" indent="0">
              <a:spcBef>
                <a:spcPts val="0"/>
              </a:spcBef>
              <a:buNone/>
            </a:pPr>
            <a:endParaRPr lang="en-US" dirty="0"/>
          </a:p>
          <a:p>
            <a:pPr marL="404812">
              <a:spcBef>
                <a:spcPts val="0"/>
              </a:spcBef>
              <a:buFont typeface="Wingdings" panose="05000000000000000000" pitchFamily="2" charset="2"/>
              <a:buChar char="Ø"/>
            </a:pPr>
            <a:r>
              <a:rPr lang="en-US" dirty="0"/>
              <a:t>When you look at the PASS </a:t>
            </a:r>
            <a:r>
              <a:rPr lang="en-US" dirty="0" smtClean="0"/>
              <a:t>schedules on the PASS website, </a:t>
            </a:r>
            <a:r>
              <a:rPr lang="en-US" dirty="0"/>
              <a:t>you will see Version 1 and 2 schedules </a:t>
            </a:r>
            <a:r>
              <a:rPr lang="en-US" dirty="0" smtClean="0"/>
              <a:t>for the Sept</a:t>
            </a:r>
            <a:r>
              <a:rPr lang="en-US" dirty="0"/>
              <a:t>. </a:t>
            </a:r>
            <a:r>
              <a:rPr lang="en-US" dirty="0" smtClean="0"/>
              <a:t>2023 </a:t>
            </a:r>
            <a:r>
              <a:rPr lang="en-US" dirty="0"/>
              <a:t>CFE </a:t>
            </a:r>
          </a:p>
          <a:p>
            <a:pPr marL="404812">
              <a:spcBef>
                <a:spcPts val="0"/>
              </a:spcBef>
              <a:buFont typeface="Wingdings" panose="05000000000000000000" pitchFamily="2" charset="2"/>
              <a:buChar char="Ø"/>
            </a:pPr>
            <a:endParaRPr lang="en-US" dirty="0"/>
          </a:p>
          <a:p>
            <a:pPr marL="404812">
              <a:spcBef>
                <a:spcPts val="0"/>
              </a:spcBef>
              <a:buFont typeface="Wingdings" panose="05000000000000000000" pitchFamily="2" charset="2"/>
              <a:buChar char="Ø"/>
            </a:pPr>
            <a:r>
              <a:rPr lang="en-US" dirty="0"/>
              <a:t>The classes are the same for both versions, except in version 1, </a:t>
            </a:r>
            <a:r>
              <a:rPr lang="en-US" dirty="0" smtClean="0"/>
              <a:t>cases </a:t>
            </a:r>
            <a:r>
              <a:rPr lang="en-US" dirty="0"/>
              <a:t>are written earlier</a:t>
            </a:r>
          </a:p>
          <a:p>
            <a:pPr marL="404812">
              <a:spcBef>
                <a:spcPts val="0"/>
              </a:spcBef>
              <a:buFont typeface="Wingdings" panose="05000000000000000000" pitchFamily="2" charset="2"/>
              <a:buChar char="Ø"/>
            </a:pPr>
            <a:endParaRPr lang="en-US" dirty="0"/>
          </a:p>
          <a:p>
            <a:pPr marL="404812">
              <a:spcBef>
                <a:spcPts val="0"/>
              </a:spcBef>
              <a:buFont typeface="Wingdings" panose="05000000000000000000" pitchFamily="2" charset="2"/>
              <a:buChar char="Ø"/>
            </a:pPr>
            <a:r>
              <a:rPr lang="en-US" dirty="0" smtClean="0"/>
              <a:t>Unless you register with a short period before the CFE you should choose version 1</a:t>
            </a:r>
          </a:p>
          <a:p>
            <a:pPr marL="61912" indent="0">
              <a:spcBef>
                <a:spcPts val="0"/>
              </a:spcBef>
              <a:buNone/>
            </a:pPr>
            <a:endParaRPr lang="en-US" dirty="0"/>
          </a:p>
          <a:p>
            <a:pPr marL="0" indent="0">
              <a:spcBef>
                <a:spcPts val="0"/>
              </a:spcBef>
              <a:buNone/>
            </a:pPr>
            <a:endParaRPr lang="en-CA" sz="1800" dirty="0"/>
          </a:p>
        </p:txBody>
      </p:sp>
    </p:spTree>
    <p:extLst>
      <p:ext uri="{BB962C8B-B14F-4D97-AF65-F5344CB8AC3E}">
        <p14:creationId xmlns:p14="http://schemas.microsoft.com/office/powerpoint/2010/main" val="27466259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Start Anytime</a:t>
            </a:r>
          </a:p>
        </p:txBody>
      </p:sp>
      <p:sp>
        <p:nvSpPr>
          <p:cNvPr id="3" name="Content Placeholder 2"/>
          <p:cNvSpPr>
            <a:spLocks noGrp="1"/>
          </p:cNvSpPr>
          <p:nvPr>
            <p:ph idx="1"/>
          </p:nvPr>
        </p:nvSpPr>
        <p:spPr>
          <a:xfrm>
            <a:off x="457200" y="1600200"/>
            <a:ext cx="8229600" cy="4297363"/>
          </a:xfrm>
        </p:spPr>
        <p:txBody>
          <a:bodyPr/>
          <a:lstStyle/>
          <a:p>
            <a:pPr marL="358775" indent="-358775">
              <a:spcBef>
                <a:spcPts val="0"/>
              </a:spcBef>
              <a:buNone/>
            </a:pPr>
            <a:r>
              <a:rPr lang="en-CA" b="1" dirty="0"/>
              <a:t>Start Anytime</a:t>
            </a:r>
          </a:p>
          <a:p>
            <a:pPr marL="358775" indent="-358775">
              <a:spcBef>
                <a:spcPts val="0"/>
              </a:spcBef>
              <a:buNone/>
            </a:pPr>
            <a:endParaRPr lang="en-US" dirty="0"/>
          </a:p>
          <a:p>
            <a:pPr>
              <a:spcBef>
                <a:spcPts val="0"/>
              </a:spcBef>
              <a:buFont typeface="Wingdings" panose="05000000000000000000" pitchFamily="2" charset="2"/>
              <a:buChar char="v"/>
            </a:pPr>
            <a:r>
              <a:rPr lang="en-US" dirty="0"/>
              <a:t>Indian students can begin anytime, but starting </a:t>
            </a:r>
            <a:r>
              <a:rPr lang="en-US" u="sng" dirty="0"/>
              <a:t>earlier is always advantageous</a:t>
            </a:r>
          </a:p>
          <a:p>
            <a:pPr>
              <a:spcBef>
                <a:spcPts val="0"/>
              </a:spcBef>
              <a:buFont typeface="Wingdings" panose="05000000000000000000" pitchFamily="2" charset="2"/>
              <a:buChar char="v"/>
            </a:pPr>
            <a:endParaRPr lang="en-US" u="sng" dirty="0"/>
          </a:p>
          <a:p>
            <a:pPr marL="1608138" indent="-1608138">
              <a:spcBef>
                <a:spcPts val="0"/>
              </a:spcBef>
              <a:buNone/>
            </a:pPr>
            <a:r>
              <a:rPr lang="en-US" dirty="0" smtClean="0"/>
              <a:t>May 2023 CFE – Could start anytime starting now – best to start no later than  </a:t>
            </a:r>
          </a:p>
          <a:p>
            <a:pPr marL="1608138" indent="-1608138">
              <a:spcBef>
                <a:spcPts val="0"/>
              </a:spcBef>
              <a:buNone/>
            </a:pPr>
            <a:r>
              <a:rPr lang="en-US" dirty="0"/>
              <a:t> </a:t>
            </a:r>
            <a:r>
              <a:rPr lang="en-US" dirty="0" smtClean="0"/>
              <a:t>                            November 2022 if possible</a:t>
            </a:r>
          </a:p>
          <a:p>
            <a:pPr marL="1608138" indent="-1608138">
              <a:spcBef>
                <a:spcPts val="0"/>
              </a:spcBef>
              <a:buNone/>
            </a:pPr>
            <a:endParaRPr lang="en-US" dirty="0"/>
          </a:p>
          <a:p>
            <a:pPr marL="1608138" indent="-1608138">
              <a:spcBef>
                <a:spcPts val="0"/>
              </a:spcBef>
              <a:buNone/>
            </a:pPr>
            <a:r>
              <a:rPr lang="en-US" dirty="0" smtClean="0"/>
              <a:t>Sept. 2023 CFE </a:t>
            </a:r>
            <a:r>
              <a:rPr lang="en-US" dirty="0"/>
              <a:t>– </a:t>
            </a:r>
            <a:r>
              <a:rPr lang="en-US" dirty="0" smtClean="0"/>
              <a:t>Could </a:t>
            </a:r>
            <a:r>
              <a:rPr lang="en-US" dirty="0" smtClean="0"/>
              <a:t>start anytime – best to start no later than January 2023 if </a:t>
            </a:r>
          </a:p>
          <a:p>
            <a:pPr marL="1608138" indent="-1608138">
              <a:spcBef>
                <a:spcPts val="0"/>
              </a:spcBef>
              <a:buNone/>
            </a:pPr>
            <a:r>
              <a:rPr lang="en-US" dirty="0"/>
              <a:t> </a:t>
            </a:r>
            <a:r>
              <a:rPr lang="en-US" dirty="0" smtClean="0"/>
              <a:t>                             possible but earlier is better</a:t>
            </a:r>
          </a:p>
          <a:p>
            <a:pPr marL="358775" indent="-358775">
              <a:spcBef>
                <a:spcPts val="0"/>
              </a:spcBef>
              <a:buNone/>
            </a:pPr>
            <a:endParaRPr lang="en-US" u="sng" dirty="0" smtClean="0"/>
          </a:p>
          <a:p>
            <a:pPr marL="358775" indent="-358775">
              <a:spcBef>
                <a:spcPts val="0"/>
              </a:spcBef>
              <a:buNone/>
            </a:pPr>
            <a:endParaRPr lang="en-US" u="sng" dirty="0"/>
          </a:p>
          <a:p>
            <a:pPr marL="0" indent="0" algn="ctr">
              <a:spcBef>
                <a:spcPts val="0"/>
              </a:spcBef>
              <a:buNone/>
            </a:pPr>
            <a:r>
              <a:rPr lang="en-US" i="1" dirty="0" smtClean="0">
                <a:solidFill>
                  <a:srgbClr val="C00000"/>
                </a:solidFill>
              </a:rPr>
              <a:t>Note – </a:t>
            </a:r>
            <a:r>
              <a:rPr lang="en-US" i="1" dirty="0">
                <a:solidFill>
                  <a:srgbClr val="C00000"/>
                </a:solidFill>
              </a:rPr>
              <a:t>A</a:t>
            </a:r>
            <a:r>
              <a:rPr lang="en-US" i="1" dirty="0" smtClean="0">
                <a:solidFill>
                  <a:srgbClr val="C00000"/>
                </a:solidFill>
              </a:rPr>
              <a:t> student can sign up for one CFE (i.e. May 2023) and then move to another CFE (i.e. Sept. 2023), without any additional fee to PASS  </a:t>
            </a:r>
            <a:endParaRPr lang="en-US" i="1" dirty="0">
              <a:solidFill>
                <a:srgbClr val="C00000"/>
              </a:solidFill>
            </a:endParaRPr>
          </a:p>
        </p:txBody>
      </p:sp>
    </p:spTree>
    <p:extLst>
      <p:ext uri="{BB962C8B-B14F-4D97-AF65-F5344CB8AC3E}">
        <p14:creationId xmlns:p14="http://schemas.microsoft.com/office/powerpoint/2010/main" val="366440634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Start Anytime</a:t>
            </a:r>
          </a:p>
        </p:txBody>
      </p:sp>
      <p:sp>
        <p:nvSpPr>
          <p:cNvPr id="3" name="Content Placeholder 2"/>
          <p:cNvSpPr>
            <a:spLocks noGrp="1"/>
          </p:cNvSpPr>
          <p:nvPr>
            <p:ph idx="1"/>
          </p:nvPr>
        </p:nvSpPr>
        <p:spPr>
          <a:xfrm>
            <a:off x="457200" y="1600200"/>
            <a:ext cx="8229600" cy="4297363"/>
          </a:xfrm>
        </p:spPr>
        <p:txBody>
          <a:bodyPr/>
          <a:lstStyle/>
          <a:p>
            <a:pPr marL="358775" indent="-358775">
              <a:spcBef>
                <a:spcPts val="0"/>
              </a:spcBef>
              <a:buNone/>
            </a:pPr>
            <a:r>
              <a:rPr lang="en-US" b="1" dirty="0" smtClean="0"/>
              <a:t>Hours per Week (suggested)</a:t>
            </a:r>
          </a:p>
          <a:p>
            <a:pPr marL="358775" indent="-358775">
              <a:spcBef>
                <a:spcPts val="0"/>
              </a:spcBef>
              <a:buNone/>
            </a:pPr>
            <a:endParaRPr lang="en-US" dirty="0" smtClean="0"/>
          </a:p>
          <a:p>
            <a:pPr marL="358775" indent="-358775">
              <a:spcBef>
                <a:spcPts val="0"/>
              </a:spcBef>
              <a:buNone/>
            </a:pPr>
            <a:r>
              <a:rPr lang="en-US" dirty="0" smtClean="0"/>
              <a:t>10 – 15 hours per week (assuming you are working)</a:t>
            </a:r>
          </a:p>
          <a:p>
            <a:pPr marL="358775" indent="-358775">
              <a:spcBef>
                <a:spcPts val="0"/>
              </a:spcBef>
              <a:buNone/>
            </a:pPr>
            <a:endParaRPr lang="en-US" dirty="0" smtClean="0"/>
          </a:p>
          <a:p>
            <a:pPr marL="358775" indent="-358775">
              <a:spcBef>
                <a:spcPts val="0"/>
              </a:spcBef>
              <a:buNone/>
            </a:pPr>
            <a:r>
              <a:rPr lang="en-US" b="1" dirty="0" smtClean="0"/>
              <a:t>Working</a:t>
            </a:r>
          </a:p>
          <a:p>
            <a:pPr marL="358775" indent="-358775">
              <a:spcBef>
                <a:spcPts val="0"/>
              </a:spcBef>
              <a:buNone/>
            </a:pPr>
            <a:endParaRPr lang="en-US" dirty="0" smtClean="0"/>
          </a:p>
          <a:p>
            <a:pPr marL="358775" indent="-358775">
              <a:spcBef>
                <a:spcPts val="0"/>
              </a:spcBef>
              <a:buNone/>
            </a:pPr>
            <a:r>
              <a:rPr lang="en-US" b="1" dirty="0" smtClean="0">
                <a:solidFill>
                  <a:srgbClr val="FF0000"/>
                </a:solidFill>
              </a:rPr>
              <a:t>Yes – you can work full time while studying for the CFE</a:t>
            </a:r>
            <a:endParaRPr lang="en-CA" b="1" dirty="0">
              <a:solidFill>
                <a:srgbClr val="FF0000"/>
              </a:solidFill>
            </a:endParaRPr>
          </a:p>
        </p:txBody>
      </p:sp>
    </p:spTree>
    <p:extLst>
      <p:ext uri="{BB962C8B-B14F-4D97-AF65-F5344CB8AC3E}">
        <p14:creationId xmlns:p14="http://schemas.microsoft.com/office/powerpoint/2010/main" val="7773522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CA" dirty="0" smtClean="0"/>
              <a:t>5. TESTIMONIALS</a:t>
            </a:r>
            <a:endParaRPr lang="en-CA" dirty="0"/>
          </a:p>
        </p:txBody>
      </p:sp>
      <p:sp>
        <p:nvSpPr>
          <p:cNvPr id="21507" name="PwCFirm"/>
          <p:cNvSpPr txBox="1">
            <a:spLocks noChangeArrowheads="1"/>
          </p:cNvSpPr>
          <p:nvPr/>
        </p:nvSpPr>
        <p:spPr bwMode="auto">
          <a:xfrm>
            <a:off x="533400" y="6477000"/>
            <a:ext cx="2590800" cy="152400"/>
          </a:xfrm>
          <a:prstGeom prst="rect">
            <a:avLst/>
          </a:prstGeom>
          <a:noFill/>
          <a:ln w="9525">
            <a:noFill/>
            <a:miter lim="800000"/>
            <a:headEnd/>
            <a:tailEnd/>
          </a:ln>
        </p:spPr>
        <p:txBody>
          <a:bodyPr lIns="0" tIns="0" rIns="0" bIns="0"/>
          <a:lstStyle/>
          <a:p>
            <a:endParaRPr lang="en-US" sz="1000">
              <a:cs typeface="Arial" charset="0"/>
            </a:endParaRPr>
          </a:p>
        </p:txBody>
      </p:sp>
      <p:sp>
        <p:nvSpPr>
          <p:cNvPr id="21508" name="Slide Number Placeholder 5"/>
          <p:cNvSpPr txBox="1">
            <a:spLocks/>
          </p:cNvSpPr>
          <p:nvPr/>
        </p:nvSpPr>
        <p:spPr bwMode="auto">
          <a:xfrm>
            <a:off x="7086600" y="6477000"/>
            <a:ext cx="1527175" cy="152400"/>
          </a:xfrm>
          <a:prstGeom prst="rect">
            <a:avLst/>
          </a:prstGeom>
          <a:noFill/>
          <a:ln w="9525">
            <a:noFill/>
            <a:miter lim="800000"/>
            <a:headEnd/>
            <a:tailEnd/>
          </a:ln>
        </p:spPr>
        <p:txBody>
          <a:bodyPr lIns="0" tIns="0" rIns="0" bIns="0"/>
          <a:lstStyle/>
          <a:p>
            <a:pPr algn="r"/>
            <a:fld id="{C19A3E51-3684-4A2F-AA26-008153DCA174}" type="slidenum">
              <a:rPr lang="en-CA" sz="1000">
                <a:solidFill>
                  <a:schemeClr val="bg1"/>
                </a:solidFill>
                <a:cs typeface="Arial" charset="0"/>
              </a:rPr>
              <a:pPr algn="r"/>
              <a:t>37</a:t>
            </a:fld>
            <a:endParaRPr lang="en-CA" sz="1000">
              <a:solidFill>
                <a:schemeClr val="bg1"/>
              </a:solidFill>
              <a:cs typeface="Arial" charset="0"/>
            </a:endParaRPr>
          </a:p>
        </p:txBody>
      </p:sp>
      <p:grpSp>
        <p:nvGrpSpPr>
          <p:cNvPr id="21509" name="Group 8"/>
          <p:cNvGrpSpPr>
            <a:grpSpLocks/>
          </p:cNvGrpSpPr>
          <p:nvPr/>
        </p:nvGrpSpPr>
        <p:grpSpPr bwMode="auto">
          <a:xfrm>
            <a:off x="2743200" y="1828800"/>
            <a:ext cx="4495800" cy="4343400"/>
            <a:chOff x="2133600" y="-152400"/>
            <a:chExt cx="4191000" cy="4114800"/>
          </a:xfrm>
        </p:grpSpPr>
        <p:sp>
          <p:nvSpPr>
            <p:cNvPr id="12" name="Isosceles Triangle 11"/>
            <p:cNvSpPr/>
            <p:nvPr/>
          </p:nvSpPr>
          <p:spPr>
            <a:xfrm>
              <a:off x="2133600" y="-152400"/>
              <a:ext cx="4191000" cy="4114800"/>
            </a:xfrm>
            <a:prstGeom prst="triangle">
              <a:avLst/>
            </a:prstGeom>
            <a:solidFill>
              <a:srgbClr val="32C1D1"/>
            </a:solidFill>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sp>
        <p:sp>
          <p:nvSpPr>
            <p:cNvPr id="13" name="Isosceles Triangle 4"/>
            <p:cNvSpPr/>
            <p:nvPr/>
          </p:nvSpPr>
          <p:spPr>
            <a:xfrm>
              <a:off x="2590800" y="1828800"/>
              <a:ext cx="3352800" cy="1981200"/>
            </a:xfrm>
            <a:prstGeom prst="rect">
              <a:avLst/>
            </a:prstGeom>
          </p:spPr>
          <p:style>
            <a:lnRef idx="0">
              <a:scrgbClr r="0" g="0" b="0"/>
            </a:lnRef>
            <a:fillRef idx="0">
              <a:scrgbClr r="0" g="0" b="0"/>
            </a:fillRef>
            <a:effectRef idx="0">
              <a:scrgbClr r="0" g="0" b="0"/>
            </a:effectRef>
            <a:fontRef idx="minor">
              <a:schemeClr val="lt1"/>
            </a:fontRef>
          </p:style>
          <p:txBody>
            <a:bodyPr lIns="102870" tIns="102870" rIns="102870" bIns="102870" spcCol="1270" anchor="ctr"/>
            <a:lstStyle/>
            <a:p>
              <a:pPr algn="ctr">
                <a:defRPr/>
              </a:pPr>
              <a:r>
                <a:rPr lang="en-US" sz="2400" dirty="0"/>
                <a:t> </a:t>
              </a:r>
            </a:p>
            <a:p>
              <a:pPr algn="ctr">
                <a:defRPr/>
              </a:pPr>
              <a:r>
                <a:rPr lang="en-US" sz="2400" dirty="0"/>
                <a:t>Testimonials</a:t>
              </a:r>
            </a:p>
            <a:p>
              <a:pPr algn="ctr">
                <a:defRPr/>
              </a:pPr>
              <a:endParaRPr lang="en-US" sz="2400" dirty="0"/>
            </a:p>
            <a:p>
              <a:pPr algn="ctr">
                <a:defRPr/>
              </a:pPr>
              <a:endParaRPr lang="en-US" sz="2400" dirty="0"/>
            </a:p>
          </p:txBody>
        </p:sp>
      </p:grpSp>
    </p:spTree>
    <p:extLst>
      <p:ext uri="{BB962C8B-B14F-4D97-AF65-F5344CB8AC3E}">
        <p14:creationId xmlns:p14="http://schemas.microsoft.com/office/powerpoint/2010/main" val="17238790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Testimonials</a:t>
            </a:r>
            <a:endParaRPr lang="en-CA" dirty="0"/>
          </a:p>
        </p:txBody>
      </p:sp>
      <p:sp>
        <p:nvSpPr>
          <p:cNvPr id="3" name="Content Placeholder 2"/>
          <p:cNvSpPr>
            <a:spLocks noGrp="1"/>
          </p:cNvSpPr>
          <p:nvPr>
            <p:ph idx="1"/>
          </p:nvPr>
        </p:nvSpPr>
        <p:spPr/>
        <p:txBody>
          <a:bodyPr/>
          <a:lstStyle/>
          <a:p>
            <a:pPr marL="0" indent="0">
              <a:buNone/>
            </a:pPr>
            <a:r>
              <a:rPr lang="en-CA" b="1" u="sng" dirty="0"/>
              <a:t>D. </a:t>
            </a:r>
            <a:r>
              <a:rPr lang="en-CA" b="1" u="sng" dirty="0" err="1"/>
              <a:t>Bhavin</a:t>
            </a:r>
            <a:endParaRPr lang="en-CA" b="1" u="sng" dirty="0"/>
          </a:p>
          <a:p>
            <a:pPr marL="0" indent="0">
              <a:buNone/>
            </a:pPr>
            <a:endParaRPr lang="en-CA" b="1" u="sng" dirty="0"/>
          </a:p>
          <a:p>
            <a:pPr marL="0" indent="0">
              <a:buNone/>
            </a:pPr>
            <a:r>
              <a:rPr lang="en-CA" dirty="0"/>
              <a:t>As a newcomer and internationally qualified accountant, I had one immediate goal in mind; pass the CPA exam. With about 6 months before the CFE and after being out of school for 14 years, I knew it would be a challenging task, but </a:t>
            </a:r>
            <a:r>
              <a:rPr lang="en-CA" b="1" dirty="0"/>
              <a:t>with PASS it became all the more manageable</a:t>
            </a:r>
            <a:r>
              <a:rPr lang="en-CA" dirty="0"/>
              <a:t>.  </a:t>
            </a:r>
            <a:r>
              <a:rPr lang="en-CA" b="1" dirty="0"/>
              <a:t/>
            </a:r>
            <a:br>
              <a:rPr lang="en-CA" b="1" dirty="0"/>
            </a:br>
            <a:r>
              <a:rPr lang="en-CA" b="1" dirty="0"/>
              <a:t/>
            </a:r>
            <a:br>
              <a:rPr lang="en-CA" b="1" dirty="0"/>
            </a:br>
            <a:r>
              <a:rPr lang="en-CA" b="1" dirty="0"/>
              <a:t>I credit most of my success to outstanding study materials and quality live instructions by Michael and Ira.</a:t>
            </a:r>
            <a:r>
              <a:rPr lang="en-CA" dirty="0"/>
              <a:t>  Thank you PASS for helping turn my ambitious goal into a startling reality.</a:t>
            </a:r>
          </a:p>
          <a:p>
            <a:endParaRPr lang="en-CA" dirty="0"/>
          </a:p>
        </p:txBody>
      </p:sp>
    </p:spTree>
    <p:extLst>
      <p:ext uri="{BB962C8B-B14F-4D97-AF65-F5344CB8AC3E}">
        <p14:creationId xmlns:p14="http://schemas.microsoft.com/office/powerpoint/2010/main" val="24966443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Testimonials</a:t>
            </a:r>
            <a:endParaRPr lang="en-CA" dirty="0"/>
          </a:p>
        </p:txBody>
      </p:sp>
      <p:sp>
        <p:nvSpPr>
          <p:cNvPr id="3" name="Content Placeholder 2"/>
          <p:cNvSpPr>
            <a:spLocks noGrp="1"/>
          </p:cNvSpPr>
          <p:nvPr>
            <p:ph idx="1"/>
          </p:nvPr>
        </p:nvSpPr>
        <p:spPr/>
        <p:txBody>
          <a:bodyPr/>
          <a:lstStyle/>
          <a:p>
            <a:pPr marL="0" indent="0">
              <a:buNone/>
            </a:pPr>
            <a:r>
              <a:rPr lang="en-CA" b="1" u="sng" dirty="0"/>
              <a:t>D. Mehta</a:t>
            </a:r>
          </a:p>
          <a:p>
            <a:endParaRPr lang="en-CA" dirty="0"/>
          </a:p>
          <a:p>
            <a:pPr marL="0" indent="0">
              <a:buNone/>
            </a:pPr>
            <a:r>
              <a:rPr lang="en-CA" dirty="0"/>
              <a:t>I am delighted to announce that I cleared the CFE and became a CPA in the first attempt which is a proud moment for anyone. Being a CA from outside Canada (India), it was difficult for me to get used to the way one prepares for CPA. I came across </a:t>
            </a:r>
            <a:r>
              <a:rPr lang="en-CA" b="1" dirty="0"/>
              <a:t>PASS where they have a customized study program for candidates like me and a flexible study program for candidates who are working</a:t>
            </a:r>
            <a:r>
              <a:rPr lang="en-CA" dirty="0"/>
              <a:t>. </a:t>
            </a:r>
            <a:br>
              <a:rPr lang="en-CA" dirty="0"/>
            </a:br>
            <a:r>
              <a:rPr lang="en-CA" dirty="0"/>
              <a:t/>
            </a:r>
            <a:br>
              <a:rPr lang="en-CA" dirty="0"/>
            </a:br>
            <a:r>
              <a:rPr lang="en-CA" dirty="0"/>
              <a:t>With Ira and Michael's guidance and help, I could experience this special moment of my career. </a:t>
            </a:r>
            <a:r>
              <a:rPr lang="en-CA" b="1" dirty="0"/>
              <a:t>The binders, presentations, videos and personal feedback were very helpful in preparing for the CFE. I loved the techniques used for Assurance, Management Accounting and Financial Reporting</a:t>
            </a:r>
            <a:r>
              <a:rPr lang="en-CA" dirty="0"/>
              <a:t>. Ira and Michael – Thank you very much for everything</a:t>
            </a:r>
          </a:p>
          <a:p>
            <a:endParaRPr lang="en-CA" dirty="0"/>
          </a:p>
        </p:txBody>
      </p:sp>
    </p:spTree>
    <p:extLst>
      <p:ext uri="{BB962C8B-B14F-4D97-AF65-F5344CB8AC3E}">
        <p14:creationId xmlns:p14="http://schemas.microsoft.com/office/powerpoint/2010/main" val="2450545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Agenda (continued)</a:t>
            </a:r>
            <a:endParaRPr lang="en-CA" dirty="0"/>
          </a:p>
        </p:txBody>
      </p:sp>
      <p:sp>
        <p:nvSpPr>
          <p:cNvPr id="5" name="Slide Number Placeholder 4"/>
          <p:cNvSpPr>
            <a:spLocks noGrp="1"/>
          </p:cNvSpPr>
          <p:nvPr>
            <p:ph type="sldNum" sz="quarter" idx="12"/>
          </p:nvPr>
        </p:nvSpPr>
        <p:spPr/>
        <p:txBody>
          <a:bodyPr/>
          <a:lstStyle/>
          <a:p>
            <a:fld id="{D7AE4CA3-CCCA-4807-B2B8-0039260C33F6}" type="slidenum">
              <a:rPr lang="en-CA" smtClean="0"/>
              <a:pPr/>
              <a:t>4</a:t>
            </a:fld>
            <a:endParaRPr lang="en-CA" dirty="0"/>
          </a:p>
        </p:txBody>
      </p:sp>
      <p:sp>
        <p:nvSpPr>
          <p:cNvPr id="6" name="Content Placeholder 2"/>
          <p:cNvSpPr>
            <a:spLocks noGrp="1"/>
          </p:cNvSpPr>
          <p:nvPr>
            <p:ph idx="1"/>
          </p:nvPr>
        </p:nvSpPr>
        <p:spPr>
          <a:xfrm>
            <a:off x="457200" y="1676400"/>
            <a:ext cx="8229600" cy="4297363"/>
          </a:xfrm>
        </p:spPr>
        <p:txBody>
          <a:bodyPr/>
          <a:lstStyle/>
          <a:p>
            <a:pPr marL="1162050" indent="-1162050">
              <a:spcBef>
                <a:spcPts val="0"/>
              </a:spcBef>
              <a:buNone/>
            </a:pPr>
            <a:r>
              <a:rPr lang="en-US" b="1" dirty="0" smtClean="0"/>
              <a:t>Part 8 – Contacting PASS</a:t>
            </a:r>
            <a:endParaRPr lang="en-US" b="1" dirty="0"/>
          </a:p>
          <a:p>
            <a:pPr marL="1162050" indent="-1162050">
              <a:spcBef>
                <a:spcPts val="0"/>
              </a:spcBef>
              <a:buNone/>
            </a:pPr>
            <a:endParaRPr lang="en-US" b="1" dirty="0" smtClean="0"/>
          </a:p>
          <a:p>
            <a:pPr marL="0" indent="0">
              <a:spcBef>
                <a:spcPts val="0"/>
              </a:spcBef>
              <a:buNone/>
            </a:pPr>
            <a:endParaRPr lang="en-US" b="1" dirty="0"/>
          </a:p>
          <a:p>
            <a:pPr marL="0" indent="0">
              <a:spcBef>
                <a:spcPts val="0"/>
              </a:spcBef>
              <a:buNone/>
            </a:pPr>
            <a:endParaRPr lang="en-CA" sz="2400" b="1" dirty="0" smtClean="0"/>
          </a:p>
          <a:p>
            <a:pPr marL="0" indent="0">
              <a:spcBef>
                <a:spcPts val="0"/>
              </a:spcBef>
              <a:buNone/>
            </a:pPr>
            <a:endParaRPr lang="en-CA" sz="1600" dirty="0"/>
          </a:p>
          <a:p>
            <a:pPr marL="0" indent="0">
              <a:buNone/>
            </a:pPr>
            <a:endParaRPr lang="en-CA" sz="1800" dirty="0"/>
          </a:p>
          <a:p>
            <a:pPr marL="542925" indent="-542925">
              <a:buFontTx/>
              <a:buAutoNum type="arabicParenR" startAt="4"/>
            </a:pPr>
            <a:endParaRPr lang="en-CA" sz="1800" dirty="0" smtClean="0"/>
          </a:p>
          <a:p>
            <a:pPr marL="542925" indent="-542925">
              <a:buAutoNum type="arabicParenR" startAt="4"/>
            </a:pPr>
            <a:endParaRPr lang="en-CA" sz="1800" dirty="0"/>
          </a:p>
          <a:p>
            <a:pPr marL="0" indent="0">
              <a:buNone/>
            </a:pPr>
            <a:endParaRPr lang="en-CA" dirty="0"/>
          </a:p>
          <a:p>
            <a:endParaRPr lang="en-CA" dirty="0" smtClean="0"/>
          </a:p>
          <a:p>
            <a:pPr marL="542925" indent="-542925">
              <a:buNone/>
            </a:pPr>
            <a:endParaRPr lang="en-CA" dirty="0" smtClean="0"/>
          </a:p>
          <a:p>
            <a:pPr marL="542925" indent="-542925">
              <a:buNone/>
            </a:pPr>
            <a:endParaRPr lang="en-CA"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6400800"/>
            <a:ext cx="552450" cy="295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0421178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Testimonials</a:t>
            </a:r>
            <a:endParaRPr lang="en-CA" dirty="0"/>
          </a:p>
        </p:txBody>
      </p:sp>
      <p:sp>
        <p:nvSpPr>
          <p:cNvPr id="3" name="Content Placeholder 2"/>
          <p:cNvSpPr>
            <a:spLocks noGrp="1"/>
          </p:cNvSpPr>
          <p:nvPr>
            <p:ph idx="1"/>
          </p:nvPr>
        </p:nvSpPr>
        <p:spPr/>
        <p:txBody>
          <a:bodyPr/>
          <a:lstStyle/>
          <a:p>
            <a:pPr marL="0" indent="0">
              <a:buNone/>
            </a:pPr>
            <a:r>
              <a:rPr lang="en-CA" b="1" u="sng" dirty="0"/>
              <a:t>S. </a:t>
            </a:r>
            <a:r>
              <a:rPr lang="en-CA" b="1" u="sng" dirty="0" err="1"/>
              <a:t>Faza</a:t>
            </a:r>
            <a:r>
              <a:rPr lang="en-CA" b="1" dirty="0" err="1"/>
              <a:t>l</a:t>
            </a:r>
            <a:endParaRPr lang="en-CA" b="1" dirty="0"/>
          </a:p>
          <a:p>
            <a:endParaRPr lang="en-CA" dirty="0"/>
          </a:p>
          <a:p>
            <a:pPr marL="0" indent="0">
              <a:buNone/>
            </a:pPr>
            <a:r>
              <a:rPr lang="en-CA" dirty="0"/>
              <a:t>Thank you Ira and Michael (PASS) for your guidance, that helped me </a:t>
            </a:r>
            <a:r>
              <a:rPr lang="en-CA" b="1" dirty="0"/>
              <a:t>pass the CFE in my first attempt.</a:t>
            </a:r>
            <a:r>
              <a:rPr lang="en-CA" dirty="0"/>
              <a:t> The</a:t>
            </a:r>
            <a:r>
              <a:rPr lang="en-CA" b="1" dirty="0"/>
              <a:t> targeted approach</a:t>
            </a:r>
            <a:r>
              <a:rPr lang="en-CA" dirty="0"/>
              <a:t> to the exam, made it a lot easier for me to get through the CFE. The </a:t>
            </a:r>
            <a:r>
              <a:rPr lang="en-CA" b="1" dirty="0"/>
              <a:t>study material and in class lectures were of immense help</a:t>
            </a:r>
            <a:r>
              <a:rPr lang="en-CA" dirty="0"/>
              <a:t> to get command over </a:t>
            </a:r>
            <a:r>
              <a:rPr lang="en-CA" b="1" dirty="0"/>
              <a:t>Case Writing</a:t>
            </a:r>
            <a:r>
              <a:rPr lang="en-CA" dirty="0"/>
              <a:t> for this level.</a:t>
            </a:r>
          </a:p>
          <a:p>
            <a:pPr marL="0" indent="0">
              <a:buNone/>
            </a:pPr>
            <a:r>
              <a:rPr lang="en-CA" dirty="0"/>
              <a:t> </a:t>
            </a:r>
          </a:p>
          <a:p>
            <a:endParaRPr lang="en-CA" dirty="0"/>
          </a:p>
        </p:txBody>
      </p:sp>
    </p:spTree>
    <p:extLst>
      <p:ext uri="{BB962C8B-B14F-4D97-AF65-F5344CB8AC3E}">
        <p14:creationId xmlns:p14="http://schemas.microsoft.com/office/powerpoint/2010/main" val="28423612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CA" dirty="0" smtClean="0"/>
              <a:t>6. REGISTRATION AND FEES</a:t>
            </a:r>
            <a:endParaRPr lang="en-CA" dirty="0"/>
          </a:p>
        </p:txBody>
      </p:sp>
      <p:sp>
        <p:nvSpPr>
          <p:cNvPr id="21507" name="PwCFirm"/>
          <p:cNvSpPr txBox="1">
            <a:spLocks noChangeArrowheads="1"/>
          </p:cNvSpPr>
          <p:nvPr/>
        </p:nvSpPr>
        <p:spPr bwMode="auto">
          <a:xfrm>
            <a:off x="533400" y="6477000"/>
            <a:ext cx="2590800" cy="152400"/>
          </a:xfrm>
          <a:prstGeom prst="rect">
            <a:avLst/>
          </a:prstGeom>
          <a:noFill/>
          <a:ln w="9525">
            <a:noFill/>
            <a:miter lim="800000"/>
            <a:headEnd/>
            <a:tailEnd/>
          </a:ln>
        </p:spPr>
        <p:txBody>
          <a:bodyPr lIns="0" tIns="0" rIns="0" bIns="0"/>
          <a:lstStyle/>
          <a:p>
            <a:endParaRPr lang="en-US" sz="1000">
              <a:cs typeface="Arial" charset="0"/>
            </a:endParaRPr>
          </a:p>
        </p:txBody>
      </p:sp>
      <p:sp>
        <p:nvSpPr>
          <p:cNvPr id="21508" name="Slide Number Placeholder 5"/>
          <p:cNvSpPr txBox="1">
            <a:spLocks/>
          </p:cNvSpPr>
          <p:nvPr/>
        </p:nvSpPr>
        <p:spPr bwMode="auto">
          <a:xfrm>
            <a:off x="7086600" y="6477000"/>
            <a:ext cx="1527175" cy="152400"/>
          </a:xfrm>
          <a:prstGeom prst="rect">
            <a:avLst/>
          </a:prstGeom>
          <a:noFill/>
          <a:ln w="9525">
            <a:noFill/>
            <a:miter lim="800000"/>
            <a:headEnd/>
            <a:tailEnd/>
          </a:ln>
        </p:spPr>
        <p:txBody>
          <a:bodyPr lIns="0" tIns="0" rIns="0" bIns="0"/>
          <a:lstStyle/>
          <a:p>
            <a:pPr algn="r"/>
            <a:fld id="{C19A3E51-3684-4A2F-AA26-008153DCA174}" type="slidenum">
              <a:rPr lang="en-CA" sz="1000">
                <a:solidFill>
                  <a:schemeClr val="bg1"/>
                </a:solidFill>
                <a:cs typeface="Arial" charset="0"/>
              </a:rPr>
              <a:pPr algn="r"/>
              <a:t>41</a:t>
            </a:fld>
            <a:endParaRPr lang="en-CA" sz="1000">
              <a:solidFill>
                <a:schemeClr val="bg1"/>
              </a:solidFill>
              <a:cs typeface="Arial" charset="0"/>
            </a:endParaRPr>
          </a:p>
        </p:txBody>
      </p:sp>
      <p:grpSp>
        <p:nvGrpSpPr>
          <p:cNvPr id="21509" name="Group 8"/>
          <p:cNvGrpSpPr>
            <a:grpSpLocks/>
          </p:cNvGrpSpPr>
          <p:nvPr/>
        </p:nvGrpSpPr>
        <p:grpSpPr bwMode="auto">
          <a:xfrm>
            <a:off x="2743200" y="1828800"/>
            <a:ext cx="4495800" cy="4343400"/>
            <a:chOff x="2133600" y="-152400"/>
            <a:chExt cx="4191000" cy="4114800"/>
          </a:xfrm>
        </p:grpSpPr>
        <p:sp>
          <p:nvSpPr>
            <p:cNvPr id="12" name="Isosceles Triangle 11"/>
            <p:cNvSpPr/>
            <p:nvPr/>
          </p:nvSpPr>
          <p:spPr>
            <a:xfrm>
              <a:off x="2133600" y="-152400"/>
              <a:ext cx="4191000" cy="4114800"/>
            </a:xfrm>
            <a:prstGeom prst="triangle">
              <a:avLst/>
            </a:prstGeom>
            <a:solidFill>
              <a:srgbClr val="32C1D1"/>
            </a:solidFill>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sp>
        <p:sp>
          <p:nvSpPr>
            <p:cNvPr id="13" name="Isosceles Triangle 4"/>
            <p:cNvSpPr/>
            <p:nvPr/>
          </p:nvSpPr>
          <p:spPr>
            <a:xfrm>
              <a:off x="2590799" y="1828800"/>
              <a:ext cx="3449664" cy="1981200"/>
            </a:xfrm>
            <a:prstGeom prst="rect">
              <a:avLst/>
            </a:prstGeom>
          </p:spPr>
          <p:style>
            <a:lnRef idx="0">
              <a:scrgbClr r="0" g="0" b="0"/>
            </a:lnRef>
            <a:fillRef idx="0">
              <a:scrgbClr r="0" g="0" b="0"/>
            </a:fillRef>
            <a:effectRef idx="0">
              <a:scrgbClr r="0" g="0" b="0"/>
            </a:effectRef>
            <a:fontRef idx="minor">
              <a:schemeClr val="lt1"/>
            </a:fontRef>
          </p:style>
          <p:txBody>
            <a:bodyPr lIns="102870" tIns="102870" rIns="102870" bIns="102870" spcCol="1270" anchor="ctr"/>
            <a:lstStyle/>
            <a:p>
              <a:pPr algn="ctr">
                <a:defRPr/>
              </a:pPr>
              <a:r>
                <a:rPr lang="en-US" sz="2400" dirty="0"/>
                <a:t> </a:t>
              </a:r>
            </a:p>
            <a:p>
              <a:pPr algn="ctr">
                <a:defRPr/>
              </a:pPr>
              <a:r>
                <a:rPr lang="en-US" sz="2400" dirty="0"/>
                <a:t>Registration with </a:t>
              </a:r>
            </a:p>
            <a:p>
              <a:pPr algn="ctr">
                <a:defRPr/>
              </a:pPr>
              <a:r>
                <a:rPr lang="en-US" sz="2400" dirty="0" smtClean="0"/>
                <a:t>PASS and Fees</a:t>
              </a:r>
              <a:endParaRPr lang="en-US" sz="2400" dirty="0"/>
            </a:p>
            <a:p>
              <a:pPr algn="ctr">
                <a:defRPr/>
              </a:pPr>
              <a:endParaRPr lang="en-US" sz="2400" dirty="0"/>
            </a:p>
          </p:txBody>
        </p:sp>
      </p:grpSp>
    </p:spTree>
    <p:extLst>
      <p:ext uri="{BB962C8B-B14F-4D97-AF65-F5344CB8AC3E}">
        <p14:creationId xmlns:p14="http://schemas.microsoft.com/office/powerpoint/2010/main" val="19591771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Registering with PASS</a:t>
            </a:r>
            <a:endParaRPr lang="en-CA" dirty="0"/>
          </a:p>
        </p:txBody>
      </p:sp>
      <p:sp>
        <p:nvSpPr>
          <p:cNvPr id="3" name="Content Placeholder 2"/>
          <p:cNvSpPr>
            <a:spLocks noGrp="1"/>
          </p:cNvSpPr>
          <p:nvPr>
            <p:ph idx="1"/>
          </p:nvPr>
        </p:nvSpPr>
        <p:spPr>
          <a:xfrm>
            <a:off x="457200" y="1752600"/>
            <a:ext cx="8229600" cy="4297363"/>
          </a:xfrm>
        </p:spPr>
        <p:txBody>
          <a:bodyPr/>
          <a:lstStyle/>
          <a:p>
            <a:pPr>
              <a:spcBef>
                <a:spcPts val="0"/>
              </a:spcBef>
              <a:buFont typeface="Wingdings" panose="05000000000000000000" pitchFamily="2" charset="2"/>
              <a:buChar char="Ø"/>
            </a:pPr>
            <a:r>
              <a:rPr lang="en-US" dirty="0" smtClean="0"/>
              <a:t>To register with PASS go to the following URLs (which describes the CFE Course for Indian CAs) and scroll to the bottom to register:</a:t>
            </a:r>
          </a:p>
          <a:p>
            <a:pPr marL="0" indent="0">
              <a:spcBef>
                <a:spcPts val="0"/>
              </a:spcBef>
              <a:buNone/>
            </a:pPr>
            <a:endParaRPr lang="en-US" dirty="0"/>
          </a:p>
          <a:p>
            <a:pPr marL="361950" indent="0">
              <a:spcBef>
                <a:spcPts val="0"/>
              </a:spcBef>
              <a:buNone/>
            </a:pPr>
            <a:r>
              <a:rPr lang="en-US" dirty="0" smtClean="0">
                <a:hlinkClick r:id="rId3"/>
              </a:rPr>
              <a:t>https</a:t>
            </a:r>
            <a:r>
              <a:rPr lang="en-US" dirty="0">
                <a:hlinkClick r:id="rId3"/>
              </a:rPr>
              <a:t>://www.passyourcpa.ca/package/cfe-indian-and-other-international-cas-currently-not-living-in-canada</a:t>
            </a:r>
            <a:r>
              <a:rPr lang="en-US" dirty="0" smtClean="0">
                <a:hlinkClick r:id="rId3"/>
              </a:rPr>
              <a:t>/</a:t>
            </a:r>
            <a:endParaRPr lang="en-US" dirty="0" smtClean="0"/>
          </a:p>
          <a:p>
            <a:pPr marL="361950" indent="0">
              <a:spcBef>
                <a:spcPts val="0"/>
              </a:spcBef>
              <a:buNone/>
            </a:pPr>
            <a:endParaRPr lang="en-US" dirty="0"/>
          </a:p>
          <a:p>
            <a:pPr marL="361950" indent="0">
              <a:spcBef>
                <a:spcPts val="0"/>
              </a:spcBef>
              <a:buNone/>
            </a:pPr>
            <a:r>
              <a:rPr lang="en-US" dirty="0" smtClean="0"/>
              <a:t>You </a:t>
            </a:r>
            <a:r>
              <a:rPr lang="en-US" dirty="0"/>
              <a:t>can get started on your studying as soon as you register</a:t>
            </a:r>
          </a:p>
          <a:p>
            <a:pPr marL="0" indent="0">
              <a:spcBef>
                <a:spcPts val="0"/>
              </a:spcBef>
              <a:buNone/>
            </a:pPr>
            <a:endParaRPr lang="en-US" dirty="0"/>
          </a:p>
        </p:txBody>
      </p:sp>
    </p:spTree>
    <p:extLst>
      <p:ext uri="{BB962C8B-B14F-4D97-AF65-F5344CB8AC3E}">
        <p14:creationId xmlns:p14="http://schemas.microsoft.com/office/powerpoint/2010/main" val="285795735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610600" cy="1104900"/>
          </a:xfrm>
        </p:spPr>
        <p:txBody>
          <a:bodyPr/>
          <a:lstStyle/>
          <a:p>
            <a:r>
              <a:rPr lang="en-CA" dirty="0"/>
              <a:t>PASS Fees</a:t>
            </a:r>
          </a:p>
        </p:txBody>
      </p:sp>
      <p:sp>
        <p:nvSpPr>
          <p:cNvPr id="3" name="Content Placeholder 2"/>
          <p:cNvSpPr>
            <a:spLocks noGrp="1"/>
          </p:cNvSpPr>
          <p:nvPr>
            <p:ph idx="1"/>
          </p:nvPr>
        </p:nvSpPr>
        <p:spPr>
          <a:xfrm>
            <a:off x="457200" y="1828800"/>
            <a:ext cx="8534400" cy="4633912"/>
          </a:xfrm>
        </p:spPr>
        <p:txBody>
          <a:bodyPr/>
          <a:lstStyle/>
          <a:p>
            <a:pPr marL="0" lvl="1" indent="0">
              <a:spcBef>
                <a:spcPts val="0"/>
              </a:spcBef>
              <a:buNone/>
            </a:pPr>
            <a:r>
              <a:rPr lang="en-US" sz="2400" b="1" dirty="0">
                <a:solidFill>
                  <a:srgbClr val="0070C0"/>
                </a:solidFill>
              </a:rPr>
              <a:t>Fees for PASS Course for Indian and Other </a:t>
            </a:r>
            <a:r>
              <a:rPr lang="en-US" sz="2400" b="1" dirty="0" smtClean="0">
                <a:solidFill>
                  <a:srgbClr val="0070C0"/>
                </a:solidFill>
              </a:rPr>
              <a:t>International CAs</a:t>
            </a:r>
            <a:endParaRPr lang="en-US" sz="2400" b="1" dirty="0" smtClean="0">
              <a:solidFill>
                <a:srgbClr val="0070C0"/>
              </a:solidFill>
            </a:endParaRPr>
          </a:p>
          <a:p>
            <a:pPr marL="0" lvl="1" indent="0">
              <a:spcBef>
                <a:spcPts val="0"/>
              </a:spcBef>
              <a:buNone/>
            </a:pPr>
            <a:endParaRPr lang="en-US" sz="2400" b="1" dirty="0">
              <a:solidFill>
                <a:srgbClr val="0070C0"/>
              </a:solidFill>
            </a:endParaRPr>
          </a:p>
          <a:p>
            <a:pPr marL="342900" lvl="1" indent="-342900">
              <a:spcBef>
                <a:spcPts val="0"/>
              </a:spcBef>
            </a:pPr>
            <a:r>
              <a:rPr lang="en-US" b="1" dirty="0" smtClean="0"/>
              <a:t>Students have 2 options:</a:t>
            </a:r>
          </a:p>
          <a:p>
            <a:pPr marL="342900" lvl="1" indent="-342900">
              <a:spcBef>
                <a:spcPts val="0"/>
              </a:spcBef>
            </a:pPr>
            <a:endParaRPr lang="en-US" b="1" dirty="0"/>
          </a:p>
          <a:p>
            <a:pPr marL="800100" lvl="1" indent="-457200">
              <a:spcBef>
                <a:spcPts val="0"/>
              </a:spcBef>
              <a:buFont typeface="+mj-lt"/>
              <a:buAutoNum type="arabicPeriod"/>
            </a:pPr>
            <a:r>
              <a:rPr lang="en-US" dirty="0" smtClean="0"/>
              <a:t>Take: PASS Course + do not attend PASS Alternative to Capstone 1 and 2</a:t>
            </a:r>
          </a:p>
          <a:p>
            <a:pPr marL="800100" lvl="1" indent="-457200">
              <a:spcBef>
                <a:spcPts val="0"/>
              </a:spcBef>
              <a:buFont typeface="+mj-lt"/>
              <a:buAutoNum type="arabicPeriod"/>
            </a:pPr>
            <a:endParaRPr lang="en-US" dirty="0"/>
          </a:p>
          <a:p>
            <a:pPr marL="800100" lvl="1" indent="-457200">
              <a:spcBef>
                <a:spcPts val="0"/>
              </a:spcBef>
              <a:buFont typeface="+mj-lt"/>
              <a:buAutoNum type="arabicPeriod"/>
            </a:pPr>
            <a:r>
              <a:rPr lang="en-US" dirty="0" smtClean="0"/>
              <a:t>Take: PASS course + PASS Alternative to Capstone 1 and 2</a:t>
            </a:r>
          </a:p>
          <a:p>
            <a:pPr marL="800100" lvl="1" indent="-457200">
              <a:spcBef>
                <a:spcPts val="0"/>
              </a:spcBef>
              <a:buFont typeface="+mj-lt"/>
              <a:buAutoNum type="arabicPeriod"/>
            </a:pPr>
            <a:endParaRPr lang="en-US" dirty="0" smtClean="0"/>
          </a:p>
          <a:p>
            <a:pPr marL="800100" lvl="1" indent="-457200">
              <a:spcBef>
                <a:spcPts val="0"/>
              </a:spcBef>
              <a:buFont typeface="+mj-lt"/>
              <a:buAutoNum type="arabicPeriod"/>
            </a:pPr>
            <a:endParaRPr lang="en-US" dirty="0" smtClean="0"/>
          </a:p>
          <a:p>
            <a:pPr marL="714375" lvl="1" indent="-371475">
              <a:spcBef>
                <a:spcPts val="0"/>
              </a:spcBef>
              <a:buFont typeface="Wingdings" panose="05000000000000000000" pitchFamily="2" charset="2"/>
              <a:buChar char="q"/>
            </a:pPr>
            <a:endParaRPr lang="en-US" dirty="0" smtClean="0"/>
          </a:p>
          <a:p>
            <a:pPr marL="342900" lvl="1" indent="-342900">
              <a:spcBef>
                <a:spcPts val="0"/>
              </a:spcBef>
            </a:pPr>
            <a:endParaRPr lang="en-US" b="1" dirty="0"/>
          </a:p>
          <a:p>
            <a:pPr marL="342900" lvl="1" indent="-342900">
              <a:spcBef>
                <a:spcPts val="0"/>
              </a:spcBef>
            </a:pPr>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6248400"/>
            <a:ext cx="4600575" cy="428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025013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610600" cy="1104900"/>
          </a:xfrm>
        </p:spPr>
        <p:txBody>
          <a:bodyPr/>
          <a:lstStyle/>
          <a:p>
            <a:r>
              <a:rPr lang="en-CA" dirty="0"/>
              <a:t>PASS Fees</a:t>
            </a:r>
            <a:endParaRPr lang="en-CA" dirty="0"/>
          </a:p>
        </p:txBody>
      </p:sp>
      <p:sp>
        <p:nvSpPr>
          <p:cNvPr id="3" name="Content Placeholder 2"/>
          <p:cNvSpPr>
            <a:spLocks noGrp="1"/>
          </p:cNvSpPr>
          <p:nvPr>
            <p:ph idx="1"/>
          </p:nvPr>
        </p:nvSpPr>
        <p:spPr>
          <a:xfrm>
            <a:off x="457200" y="1828800"/>
            <a:ext cx="8534400" cy="4633912"/>
          </a:xfrm>
        </p:spPr>
        <p:txBody>
          <a:bodyPr/>
          <a:lstStyle/>
          <a:p>
            <a:pPr marL="0" lvl="1" indent="0">
              <a:spcBef>
                <a:spcPts val="0"/>
              </a:spcBef>
              <a:buNone/>
            </a:pPr>
            <a:r>
              <a:rPr lang="en-US" sz="2400" b="1" dirty="0">
                <a:solidFill>
                  <a:srgbClr val="0070C0"/>
                </a:solidFill>
              </a:rPr>
              <a:t>Fees for PASS Course for Indian and Other </a:t>
            </a:r>
            <a:r>
              <a:rPr lang="en-US" sz="2400" b="1" dirty="0" smtClean="0">
                <a:solidFill>
                  <a:srgbClr val="0070C0"/>
                </a:solidFill>
              </a:rPr>
              <a:t>International CAs</a:t>
            </a:r>
            <a:endParaRPr lang="en-US" sz="2400" b="1" dirty="0" smtClean="0">
              <a:solidFill>
                <a:srgbClr val="0070C0"/>
              </a:solidFill>
            </a:endParaRPr>
          </a:p>
          <a:p>
            <a:pPr marL="0" lvl="1" indent="0">
              <a:spcBef>
                <a:spcPts val="0"/>
              </a:spcBef>
              <a:buNone/>
            </a:pPr>
            <a:endParaRPr lang="en-US" sz="2400" b="1" dirty="0">
              <a:solidFill>
                <a:srgbClr val="0070C0"/>
              </a:solidFill>
            </a:endParaRPr>
          </a:p>
          <a:p>
            <a:pPr marL="1076325" lvl="1" indent="-1076325">
              <a:spcBef>
                <a:spcPts val="0"/>
              </a:spcBef>
              <a:buNone/>
            </a:pPr>
            <a:r>
              <a:rPr lang="en-US" b="1" dirty="0" smtClean="0"/>
              <a:t>Option 1:	</a:t>
            </a:r>
            <a:r>
              <a:rPr lang="en-US" dirty="0" smtClean="0"/>
              <a:t>Take: PASS course </a:t>
            </a:r>
            <a:r>
              <a:rPr lang="en-US" dirty="0"/>
              <a:t>+ </a:t>
            </a:r>
            <a:r>
              <a:rPr lang="en-US" dirty="0" smtClean="0"/>
              <a:t>do not take PASS Alternative to Capstone 1 </a:t>
            </a:r>
            <a:r>
              <a:rPr lang="en-US" dirty="0"/>
              <a:t>and </a:t>
            </a:r>
            <a:r>
              <a:rPr lang="en-US" dirty="0" smtClean="0"/>
              <a:t>2</a:t>
            </a:r>
          </a:p>
          <a:p>
            <a:pPr marL="1076325" lvl="1" indent="-1076325">
              <a:spcBef>
                <a:spcPts val="0"/>
              </a:spcBef>
              <a:buNone/>
            </a:pPr>
            <a:r>
              <a:rPr lang="en-US" dirty="0"/>
              <a:t>	</a:t>
            </a:r>
            <a:endParaRPr lang="en-US" dirty="0" smtClean="0"/>
          </a:p>
          <a:p>
            <a:pPr marL="6010275" lvl="1" indent="-6010275">
              <a:spcBef>
                <a:spcPts val="0"/>
              </a:spcBef>
              <a:buNone/>
            </a:pPr>
            <a:r>
              <a:rPr lang="en-US" dirty="0"/>
              <a:t>Fee:  PASS Course: </a:t>
            </a:r>
            <a:r>
              <a:rPr lang="en-US" dirty="0" smtClean="0"/>
              <a:t>$1,995 </a:t>
            </a:r>
            <a:r>
              <a:rPr lang="en-US" dirty="0"/>
              <a:t>- 15%  discount: 	</a:t>
            </a:r>
            <a:r>
              <a:rPr lang="en-US" dirty="0" smtClean="0"/>
              <a:t>$1,695</a:t>
            </a:r>
            <a:endParaRPr lang="en-US" dirty="0"/>
          </a:p>
          <a:p>
            <a:pPr marL="0" lvl="1" indent="0">
              <a:spcBef>
                <a:spcPts val="0"/>
              </a:spcBef>
              <a:buNone/>
            </a:pPr>
            <a:r>
              <a:rPr lang="en-US" b="1" dirty="0"/>
              <a:t>         </a:t>
            </a:r>
            <a:r>
              <a:rPr lang="en-US" dirty="0"/>
              <a:t>CPA </a:t>
            </a:r>
            <a:r>
              <a:rPr lang="en-US" dirty="0" smtClean="0"/>
              <a:t>Canada:   </a:t>
            </a:r>
            <a:r>
              <a:rPr lang="en-US" dirty="0"/>
              <a:t>$250 for Capstone </a:t>
            </a:r>
            <a:r>
              <a:rPr lang="en-US" dirty="0" smtClean="0"/>
              <a:t>material:	</a:t>
            </a:r>
            <a:r>
              <a:rPr lang="en-US" dirty="0"/>
              <a:t>	</a:t>
            </a:r>
            <a:r>
              <a:rPr lang="en-US" b="1" dirty="0"/>
              <a:t>              </a:t>
            </a:r>
            <a:r>
              <a:rPr lang="en-US" u="sng" dirty="0" smtClean="0"/>
              <a:t>250</a:t>
            </a:r>
            <a:endParaRPr lang="en-US" u="sng" dirty="0"/>
          </a:p>
          <a:p>
            <a:pPr marL="542925" lvl="1" indent="-542925">
              <a:spcBef>
                <a:spcPts val="0"/>
              </a:spcBef>
              <a:buNone/>
            </a:pPr>
            <a:r>
              <a:rPr lang="en-US" dirty="0"/>
              <a:t>							          </a:t>
            </a:r>
            <a:r>
              <a:rPr lang="en-US" b="1" dirty="0" smtClean="0"/>
              <a:t>$1,945 </a:t>
            </a:r>
            <a:r>
              <a:rPr lang="en-US" b="1" dirty="0" smtClean="0"/>
              <a:t>(</a:t>
            </a:r>
            <a:r>
              <a:rPr lang="en-US" b="1" dirty="0" err="1" smtClean="0"/>
              <a:t>Cdn</a:t>
            </a:r>
            <a:r>
              <a:rPr lang="en-US" b="1" dirty="0"/>
              <a:t>)</a:t>
            </a:r>
          </a:p>
          <a:p>
            <a:pPr marL="6010275" lvl="1" indent="-6010275">
              <a:spcBef>
                <a:spcPts val="0"/>
              </a:spcBef>
              <a:buNone/>
            </a:pPr>
            <a:endParaRPr lang="en-US" b="1" dirty="0" smtClean="0"/>
          </a:p>
          <a:p>
            <a:pPr marL="371475" lvl="1" indent="-371475">
              <a:spcBef>
                <a:spcPts val="0"/>
              </a:spcBef>
            </a:pPr>
            <a:r>
              <a:rPr lang="en-US" dirty="0" smtClean="0"/>
              <a:t>With this option students would still write the same number of PASS cases as for the other options but all of the Capstone 2 cases would be marked by the student and not professionally (i.e. by PASS)</a:t>
            </a:r>
          </a:p>
          <a:p>
            <a:pPr marL="371475" lvl="1" indent="-371475">
              <a:spcBef>
                <a:spcPts val="0"/>
              </a:spcBef>
            </a:pPr>
            <a:endParaRPr lang="en-US" dirty="0"/>
          </a:p>
          <a:p>
            <a:pPr marL="371475" lvl="1" indent="-371475">
              <a:spcBef>
                <a:spcPts val="0"/>
              </a:spcBef>
            </a:pPr>
            <a:r>
              <a:rPr lang="en-US" dirty="0" smtClean="0"/>
              <a:t>Total number of cases marked professionally: 2 Day 2 comps and 8 Day 3 cases</a:t>
            </a:r>
          </a:p>
          <a:p>
            <a:pPr marL="0" lvl="1" indent="0">
              <a:spcBef>
                <a:spcPts val="0"/>
              </a:spcBef>
              <a:buNone/>
            </a:pPr>
            <a:r>
              <a:rPr lang="en-US" b="1" dirty="0" smtClean="0"/>
              <a:t>         </a:t>
            </a:r>
            <a:endParaRPr lang="en-US" sz="1800" dirty="0"/>
          </a:p>
          <a:p>
            <a:pPr marL="358775" lvl="1" indent="-358775">
              <a:spcBef>
                <a:spcPts val="0"/>
              </a:spcBef>
            </a:pPr>
            <a:endParaRPr lang="en-US" b="1" dirty="0"/>
          </a:p>
          <a:p>
            <a:pPr marL="358775" lvl="1" indent="0">
              <a:spcBef>
                <a:spcPts val="0"/>
              </a:spcBef>
              <a:buNone/>
            </a:pPr>
            <a:endParaRPr lang="en-US" dirty="0"/>
          </a:p>
          <a:p>
            <a:pPr marL="0" lvl="1" indent="0">
              <a:spcBef>
                <a:spcPts val="0"/>
              </a:spcBef>
              <a:buNone/>
            </a:pPr>
            <a:r>
              <a:rPr lang="en-US" sz="2400" dirty="0"/>
              <a:t> </a:t>
            </a:r>
          </a:p>
          <a:p>
            <a:pPr marL="0" lvl="1" indent="0">
              <a:spcBef>
                <a:spcPts val="0"/>
              </a:spcBef>
              <a:buNone/>
            </a:pPr>
            <a:endParaRPr lang="en-CA" sz="2400" b="1" dirty="0">
              <a:solidFill>
                <a:srgbClr val="0070C0"/>
              </a:solidFill>
            </a:endParaRPr>
          </a:p>
          <a:p>
            <a:pPr marL="342900" lvl="1" indent="-342900">
              <a:spcBef>
                <a:spcPts val="0"/>
              </a:spcBef>
            </a:pPr>
            <a:endParaRPr lang="en-US" sz="2400" b="1" dirty="0">
              <a:solidFill>
                <a:srgbClr val="0070C0"/>
              </a:solidFill>
            </a:endParaRPr>
          </a:p>
          <a:p>
            <a:pPr marL="342900" lvl="1" indent="-342900">
              <a:spcBef>
                <a:spcPts val="0"/>
              </a:spcBef>
            </a:pPr>
            <a:endParaRPr lang="en-CA" sz="2400" b="1" dirty="0">
              <a:solidFill>
                <a:srgbClr val="0070C0"/>
              </a:solidFill>
            </a:endParaRPr>
          </a:p>
          <a:p>
            <a:pPr marL="0" lvl="1" indent="0">
              <a:spcBef>
                <a:spcPts val="0"/>
              </a:spcBef>
              <a:buNone/>
            </a:pPr>
            <a:endParaRPr lang="en-CA" sz="2400" dirty="0"/>
          </a:p>
          <a:p>
            <a:pPr marL="0" lvl="2" indent="0">
              <a:buNone/>
            </a:pPr>
            <a:endParaRPr lang="en-CA" dirty="0"/>
          </a:p>
          <a:p>
            <a:pPr marL="400050" lvl="2" indent="0">
              <a:buNone/>
            </a:pPr>
            <a:endParaRPr lang="en-CA"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6248400"/>
            <a:ext cx="4600575" cy="428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97144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9067800" cy="1143000"/>
          </a:xfrm>
        </p:spPr>
        <p:txBody>
          <a:bodyPr/>
          <a:lstStyle/>
          <a:p>
            <a:r>
              <a:rPr lang="en-CA" dirty="0"/>
              <a:t>PASS Fees</a:t>
            </a:r>
          </a:p>
        </p:txBody>
      </p:sp>
      <p:sp>
        <p:nvSpPr>
          <p:cNvPr id="3" name="Content Placeholder 2"/>
          <p:cNvSpPr>
            <a:spLocks noGrp="1"/>
          </p:cNvSpPr>
          <p:nvPr>
            <p:ph idx="1"/>
          </p:nvPr>
        </p:nvSpPr>
        <p:spPr>
          <a:xfrm>
            <a:off x="381000" y="1676400"/>
            <a:ext cx="8534400" cy="4633912"/>
          </a:xfrm>
        </p:spPr>
        <p:txBody>
          <a:bodyPr/>
          <a:lstStyle/>
          <a:p>
            <a:pPr marL="0" lvl="1" indent="0">
              <a:spcBef>
                <a:spcPts val="0"/>
              </a:spcBef>
              <a:buNone/>
            </a:pPr>
            <a:r>
              <a:rPr lang="en-US" sz="2400" b="1" dirty="0">
                <a:solidFill>
                  <a:srgbClr val="0070C0"/>
                </a:solidFill>
              </a:rPr>
              <a:t>Fees for PASS Course for Indian and Other </a:t>
            </a:r>
            <a:r>
              <a:rPr lang="en-US" sz="2400" b="1" dirty="0" smtClean="0">
                <a:solidFill>
                  <a:srgbClr val="0070C0"/>
                </a:solidFill>
              </a:rPr>
              <a:t>International CAs</a:t>
            </a:r>
            <a:endParaRPr lang="en-US" sz="2400" b="1" dirty="0" smtClean="0">
              <a:solidFill>
                <a:srgbClr val="0070C0"/>
              </a:solidFill>
            </a:endParaRPr>
          </a:p>
          <a:p>
            <a:pPr marL="0" lvl="1" indent="0">
              <a:spcBef>
                <a:spcPts val="0"/>
              </a:spcBef>
              <a:buNone/>
            </a:pPr>
            <a:endParaRPr lang="en-US" sz="2400" b="1" dirty="0">
              <a:solidFill>
                <a:srgbClr val="0070C0"/>
              </a:solidFill>
            </a:endParaRPr>
          </a:p>
          <a:p>
            <a:pPr marL="0" lvl="1" indent="0">
              <a:spcBef>
                <a:spcPts val="0"/>
              </a:spcBef>
              <a:buNone/>
            </a:pPr>
            <a:r>
              <a:rPr lang="en-US" b="1" dirty="0" smtClean="0"/>
              <a:t>Option 2: </a:t>
            </a:r>
            <a:r>
              <a:rPr lang="en-US" dirty="0" smtClean="0"/>
              <a:t>Take: PASS course + PASS Alternative to Capstone 1 and 2</a:t>
            </a:r>
          </a:p>
          <a:p>
            <a:pPr marL="0" lvl="1" indent="0">
              <a:spcBef>
                <a:spcPts val="0"/>
              </a:spcBef>
              <a:buNone/>
            </a:pPr>
            <a:endParaRPr lang="en-US" dirty="0"/>
          </a:p>
          <a:p>
            <a:pPr marL="6010275" lvl="1" indent="-6010275">
              <a:spcBef>
                <a:spcPts val="0"/>
              </a:spcBef>
              <a:buNone/>
            </a:pPr>
            <a:r>
              <a:rPr lang="en-US" dirty="0"/>
              <a:t>Fee:  PASS </a:t>
            </a:r>
            <a:r>
              <a:rPr lang="en-US" dirty="0" smtClean="0"/>
              <a:t>Indian Course</a:t>
            </a:r>
            <a:r>
              <a:rPr lang="en-US" dirty="0"/>
              <a:t>: </a:t>
            </a:r>
            <a:r>
              <a:rPr lang="en-US" dirty="0" smtClean="0"/>
              <a:t>$1,995 - </a:t>
            </a:r>
            <a:r>
              <a:rPr lang="en-US" dirty="0"/>
              <a:t>15%  discount: 	</a:t>
            </a:r>
            <a:r>
              <a:rPr lang="en-US" dirty="0" smtClean="0"/>
              <a:t>$1,695</a:t>
            </a:r>
          </a:p>
          <a:p>
            <a:pPr marL="6010275" lvl="1" indent="-6010275">
              <a:spcBef>
                <a:spcPts val="0"/>
              </a:spcBef>
              <a:buNone/>
            </a:pPr>
            <a:r>
              <a:rPr lang="en-US" dirty="0" smtClean="0"/>
              <a:t>         PASS Alternative Course – Capstone </a:t>
            </a:r>
            <a:r>
              <a:rPr lang="en-US" dirty="0" smtClean="0"/>
              <a:t>1&amp;2</a:t>
            </a:r>
            <a:r>
              <a:rPr lang="en-US" dirty="0" smtClean="0"/>
              <a:t>: 	     680</a:t>
            </a:r>
          </a:p>
          <a:p>
            <a:pPr marL="6010275" lvl="1" indent="-5468938">
              <a:spcBef>
                <a:spcPts val="0"/>
              </a:spcBef>
              <a:buNone/>
            </a:pPr>
            <a:r>
              <a:rPr lang="en-US" dirty="0" smtClean="0"/>
              <a:t>($800 – 15% discount)	   	</a:t>
            </a:r>
            <a:r>
              <a:rPr lang="en-US" dirty="0"/>
              <a:t>	</a:t>
            </a:r>
          </a:p>
          <a:p>
            <a:pPr marL="0" lvl="1" indent="0">
              <a:spcBef>
                <a:spcPts val="0"/>
              </a:spcBef>
              <a:buNone/>
            </a:pPr>
            <a:r>
              <a:rPr lang="en-US" b="1" dirty="0"/>
              <a:t>         </a:t>
            </a:r>
            <a:r>
              <a:rPr lang="en-US" dirty="0"/>
              <a:t>CPA </a:t>
            </a:r>
            <a:r>
              <a:rPr lang="en-US" dirty="0" smtClean="0"/>
              <a:t>Canada: </a:t>
            </a:r>
            <a:r>
              <a:rPr lang="en-US" dirty="0" smtClean="0"/>
              <a:t>$250 for Capstone material	</a:t>
            </a:r>
            <a:r>
              <a:rPr lang="en-US" dirty="0"/>
              <a:t>	</a:t>
            </a:r>
            <a:r>
              <a:rPr lang="en-US" b="1" dirty="0"/>
              <a:t>            </a:t>
            </a:r>
            <a:r>
              <a:rPr lang="en-US" b="1" dirty="0" smtClean="0"/>
              <a:t>  </a:t>
            </a:r>
            <a:r>
              <a:rPr lang="en-US" u="sng" dirty="0" smtClean="0"/>
              <a:t>250</a:t>
            </a:r>
            <a:endParaRPr lang="en-US" u="sng" dirty="0"/>
          </a:p>
          <a:p>
            <a:pPr marL="542925" lvl="1" indent="-542925">
              <a:spcBef>
                <a:spcPts val="0"/>
              </a:spcBef>
              <a:buNone/>
            </a:pPr>
            <a:r>
              <a:rPr lang="en-US" dirty="0"/>
              <a:t>							          </a:t>
            </a:r>
            <a:r>
              <a:rPr lang="en-US" b="1" dirty="0" smtClean="0"/>
              <a:t>$2,625 </a:t>
            </a:r>
            <a:r>
              <a:rPr lang="en-US" b="1" dirty="0" smtClean="0"/>
              <a:t>(</a:t>
            </a:r>
            <a:r>
              <a:rPr lang="en-US" b="1" dirty="0" err="1" smtClean="0"/>
              <a:t>Cdn</a:t>
            </a:r>
            <a:r>
              <a:rPr lang="en-US" b="1" dirty="0"/>
              <a:t>)</a:t>
            </a:r>
          </a:p>
          <a:p>
            <a:pPr marL="0" lvl="1" indent="0">
              <a:spcBef>
                <a:spcPts val="0"/>
              </a:spcBef>
              <a:buNone/>
            </a:pPr>
            <a:endParaRPr lang="en-US" dirty="0" smtClean="0"/>
          </a:p>
          <a:p>
            <a:pPr marL="342900" lvl="1" indent="-342900">
              <a:spcBef>
                <a:spcPts val="0"/>
              </a:spcBef>
            </a:pPr>
            <a:r>
              <a:rPr lang="en-US" dirty="0" smtClean="0"/>
              <a:t>This option is an ideal option, </a:t>
            </a:r>
            <a:r>
              <a:rPr lang="en-US" dirty="0" smtClean="0"/>
              <a:t>as </a:t>
            </a:r>
            <a:r>
              <a:rPr lang="en-US" dirty="0" smtClean="0"/>
              <a:t>it covers all of the bases and gives you a huge amount of case writing experience with professional markers; in total you would write and have professionally marked: 2 Day 1 comps, 4 Day 2 Comps and 16 Day 3 cases (22 total cases)</a:t>
            </a:r>
          </a:p>
          <a:p>
            <a:pPr marL="542925" lvl="1" indent="0">
              <a:spcBef>
                <a:spcPts val="0"/>
              </a:spcBef>
              <a:buNone/>
            </a:pPr>
            <a:endParaRPr lang="en-US" b="1" dirty="0"/>
          </a:p>
          <a:p>
            <a:pPr marL="358775" lvl="1" indent="0">
              <a:spcBef>
                <a:spcPts val="0"/>
              </a:spcBef>
              <a:buNone/>
            </a:pPr>
            <a:endParaRPr lang="en-US" dirty="0" smtClean="0"/>
          </a:p>
          <a:p>
            <a:pPr marL="0" lvl="1" indent="0">
              <a:spcBef>
                <a:spcPts val="0"/>
              </a:spcBef>
              <a:buNone/>
            </a:pPr>
            <a:endParaRPr lang="en-CA" sz="2400" b="1" dirty="0">
              <a:solidFill>
                <a:srgbClr val="0070C0"/>
              </a:solidFill>
            </a:endParaRPr>
          </a:p>
          <a:p>
            <a:pPr marL="342900" lvl="1" indent="-342900">
              <a:spcBef>
                <a:spcPts val="0"/>
              </a:spcBef>
            </a:pPr>
            <a:endParaRPr lang="en-US" sz="2400" b="1" dirty="0">
              <a:solidFill>
                <a:srgbClr val="0070C0"/>
              </a:solidFill>
            </a:endParaRPr>
          </a:p>
          <a:p>
            <a:pPr marL="342900" lvl="1" indent="-342900">
              <a:spcBef>
                <a:spcPts val="0"/>
              </a:spcBef>
            </a:pPr>
            <a:endParaRPr lang="en-CA" sz="2400" b="1" dirty="0">
              <a:solidFill>
                <a:srgbClr val="0070C0"/>
              </a:solidFill>
            </a:endParaRPr>
          </a:p>
          <a:p>
            <a:pPr marL="0" lvl="1" indent="0">
              <a:spcBef>
                <a:spcPts val="0"/>
              </a:spcBef>
              <a:buNone/>
            </a:pPr>
            <a:endParaRPr lang="en-CA" sz="2400" dirty="0"/>
          </a:p>
          <a:p>
            <a:pPr marL="0" lvl="2" indent="0">
              <a:buNone/>
            </a:pPr>
            <a:endParaRPr lang="en-CA" dirty="0"/>
          </a:p>
          <a:p>
            <a:pPr marL="400050" lvl="2" indent="0">
              <a:buNone/>
            </a:pPr>
            <a:endParaRPr lang="en-CA" dirty="0"/>
          </a:p>
        </p:txBody>
      </p:sp>
    </p:spTree>
    <p:extLst>
      <p:ext uri="{BB962C8B-B14F-4D97-AF65-F5344CB8AC3E}">
        <p14:creationId xmlns:p14="http://schemas.microsoft.com/office/powerpoint/2010/main" val="62167158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9067800" cy="1143000"/>
          </a:xfrm>
        </p:spPr>
        <p:txBody>
          <a:bodyPr/>
          <a:lstStyle/>
          <a:p>
            <a:r>
              <a:rPr lang="en-CA" dirty="0"/>
              <a:t>PASS Fees</a:t>
            </a:r>
          </a:p>
        </p:txBody>
      </p:sp>
      <p:sp>
        <p:nvSpPr>
          <p:cNvPr id="3" name="Content Placeholder 2"/>
          <p:cNvSpPr>
            <a:spLocks noGrp="1"/>
          </p:cNvSpPr>
          <p:nvPr>
            <p:ph idx="1"/>
          </p:nvPr>
        </p:nvSpPr>
        <p:spPr>
          <a:xfrm>
            <a:off x="457200" y="1828800"/>
            <a:ext cx="8534400" cy="4633912"/>
          </a:xfrm>
        </p:spPr>
        <p:txBody>
          <a:bodyPr/>
          <a:lstStyle/>
          <a:p>
            <a:pPr marL="0" lvl="1" indent="0">
              <a:spcBef>
                <a:spcPts val="0"/>
              </a:spcBef>
              <a:buNone/>
            </a:pPr>
            <a:r>
              <a:rPr lang="en-US" sz="2400" b="1" dirty="0">
                <a:solidFill>
                  <a:srgbClr val="0070C0"/>
                </a:solidFill>
              </a:rPr>
              <a:t>Fees for PASS Course for Indian and Other International CAs – Full Program</a:t>
            </a:r>
          </a:p>
          <a:p>
            <a:pPr marL="358775" lvl="1" indent="-358775">
              <a:spcBef>
                <a:spcPts val="0"/>
              </a:spcBef>
            </a:pPr>
            <a:endParaRPr lang="en-US" sz="2400" dirty="0"/>
          </a:p>
          <a:p>
            <a:pPr marL="358775" lvl="1" indent="-358775">
              <a:spcBef>
                <a:spcPts val="0"/>
              </a:spcBef>
            </a:pPr>
            <a:r>
              <a:rPr lang="en-US" dirty="0" smtClean="0"/>
              <a:t>Regardless of the Option chosen payment is generally made through a credit card – if not possible alternate arrangements are made</a:t>
            </a:r>
          </a:p>
          <a:p>
            <a:pPr marL="358775" lvl="1" indent="-358775">
              <a:spcBef>
                <a:spcPts val="0"/>
              </a:spcBef>
            </a:pPr>
            <a:endParaRPr lang="en-US" dirty="0"/>
          </a:p>
          <a:p>
            <a:pPr marL="358775" lvl="1" indent="-358775">
              <a:spcBef>
                <a:spcPts val="0"/>
              </a:spcBef>
            </a:pPr>
            <a:r>
              <a:rPr lang="en-US" dirty="0" smtClean="0"/>
              <a:t>If it is difficult to pay the full amount upfront, an instalment plan with zero interest is available</a:t>
            </a:r>
            <a:endParaRPr lang="en-US" dirty="0"/>
          </a:p>
          <a:p>
            <a:pPr marL="358775" lvl="1" indent="-358775">
              <a:spcBef>
                <a:spcPts val="0"/>
              </a:spcBef>
            </a:pPr>
            <a:endParaRPr lang="en-US" dirty="0" smtClean="0"/>
          </a:p>
          <a:p>
            <a:pPr marL="358775" lvl="1" indent="-358775">
              <a:spcBef>
                <a:spcPts val="0"/>
              </a:spcBef>
            </a:pPr>
            <a:endParaRPr lang="en-US" dirty="0"/>
          </a:p>
          <a:p>
            <a:pPr marL="358775" lvl="1" indent="-358775">
              <a:spcBef>
                <a:spcPts val="0"/>
              </a:spcBef>
            </a:pPr>
            <a:endParaRPr lang="en-US" dirty="0"/>
          </a:p>
          <a:p>
            <a:pPr marL="358775" lvl="1" indent="-358775">
              <a:spcBef>
                <a:spcPts val="0"/>
              </a:spcBef>
            </a:pPr>
            <a:endParaRPr lang="en-US" dirty="0"/>
          </a:p>
          <a:p>
            <a:pPr marL="358775" lvl="1" indent="0">
              <a:spcBef>
                <a:spcPts val="0"/>
              </a:spcBef>
              <a:buNone/>
            </a:pPr>
            <a:endParaRPr lang="en-US" dirty="0"/>
          </a:p>
          <a:p>
            <a:pPr marL="0" lvl="1" indent="0">
              <a:spcBef>
                <a:spcPts val="0"/>
              </a:spcBef>
              <a:buNone/>
            </a:pPr>
            <a:r>
              <a:rPr lang="en-US" sz="2400" dirty="0"/>
              <a:t> </a:t>
            </a:r>
          </a:p>
          <a:p>
            <a:pPr marL="0" lvl="1" indent="0">
              <a:spcBef>
                <a:spcPts val="0"/>
              </a:spcBef>
              <a:buNone/>
            </a:pPr>
            <a:endParaRPr lang="en-CA" sz="2400" b="1" dirty="0">
              <a:solidFill>
                <a:srgbClr val="0070C0"/>
              </a:solidFill>
            </a:endParaRPr>
          </a:p>
          <a:p>
            <a:pPr marL="342900" lvl="1" indent="-342900">
              <a:spcBef>
                <a:spcPts val="0"/>
              </a:spcBef>
            </a:pPr>
            <a:endParaRPr lang="en-US" sz="2400" b="1" dirty="0">
              <a:solidFill>
                <a:srgbClr val="0070C0"/>
              </a:solidFill>
            </a:endParaRPr>
          </a:p>
          <a:p>
            <a:pPr marL="342900" lvl="1" indent="-342900">
              <a:spcBef>
                <a:spcPts val="0"/>
              </a:spcBef>
            </a:pPr>
            <a:endParaRPr lang="en-CA" sz="2400" b="1" dirty="0">
              <a:solidFill>
                <a:srgbClr val="0070C0"/>
              </a:solidFill>
            </a:endParaRPr>
          </a:p>
          <a:p>
            <a:pPr marL="0" lvl="1" indent="0">
              <a:spcBef>
                <a:spcPts val="0"/>
              </a:spcBef>
              <a:buNone/>
            </a:pPr>
            <a:endParaRPr lang="en-CA" sz="2400" dirty="0"/>
          </a:p>
          <a:p>
            <a:pPr marL="0" lvl="2" indent="0">
              <a:buNone/>
            </a:pPr>
            <a:endParaRPr lang="en-CA" dirty="0"/>
          </a:p>
          <a:p>
            <a:pPr marL="400050" lvl="2" indent="0">
              <a:buNone/>
            </a:pPr>
            <a:endParaRPr lang="en-CA"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6248400"/>
            <a:ext cx="4600575" cy="428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2260990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Total Fees to Obtain the Canadian </a:t>
            </a:r>
            <a:r>
              <a:rPr lang="en-US" dirty="0" smtClean="0"/>
              <a:t>CPA</a:t>
            </a:r>
            <a:endParaRPr lang="en-CA" dirty="0"/>
          </a:p>
        </p:txBody>
      </p:sp>
      <p:sp>
        <p:nvSpPr>
          <p:cNvPr id="3" name="Content Placeholder 2"/>
          <p:cNvSpPr>
            <a:spLocks noGrp="1"/>
          </p:cNvSpPr>
          <p:nvPr>
            <p:ph idx="1"/>
          </p:nvPr>
        </p:nvSpPr>
        <p:spPr/>
        <p:txBody>
          <a:bodyPr/>
          <a:lstStyle/>
          <a:p>
            <a:pPr marL="0" indent="0">
              <a:buNone/>
            </a:pPr>
            <a:r>
              <a:rPr lang="en-US" dirty="0"/>
              <a:t>The total fees to obtain the Canadian CPA are approximately </a:t>
            </a:r>
            <a:r>
              <a:rPr lang="en-US" dirty="0" smtClean="0"/>
              <a:t>$4,000 </a:t>
            </a:r>
            <a:r>
              <a:rPr lang="en-US" dirty="0"/>
              <a:t>US, as follows:</a:t>
            </a:r>
          </a:p>
          <a:p>
            <a:pPr marL="0" indent="0">
              <a:buNone/>
            </a:pPr>
            <a:r>
              <a:rPr lang="en-US" dirty="0"/>
              <a:t>						</a:t>
            </a:r>
            <a:r>
              <a:rPr lang="en-US" u="sng" dirty="0" err="1"/>
              <a:t>Cdn</a:t>
            </a:r>
            <a:r>
              <a:rPr lang="en-US" u="sng" dirty="0"/>
              <a:t> $</a:t>
            </a:r>
          </a:p>
          <a:p>
            <a:pPr>
              <a:buFont typeface="Arial" panose="020B0604020202020204" pitchFamily="34" charset="0"/>
              <a:buChar char="•"/>
              <a:tabLst>
                <a:tab pos="4572000" algn="l"/>
              </a:tabLst>
            </a:pPr>
            <a:r>
              <a:rPr lang="en-US" dirty="0"/>
              <a:t>PASS Course 		</a:t>
            </a:r>
            <a:r>
              <a:rPr lang="en-US" dirty="0" smtClean="0"/>
              <a:t>$1,945*</a:t>
            </a:r>
            <a:r>
              <a:rPr lang="en-US" dirty="0"/>
              <a:t>		</a:t>
            </a:r>
          </a:p>
          <a:p>
            <a:pPr>
              <a:buFont typeface="Arial" panose="020B0604020202020204" pitchFamily="34" charset="0"/>
              <a:buChar char="•"/>
            </a:pPr>
            <a:r>
              <a:rPr lang="en-US" dirty="0"/>
              <a:t>One time registration application fee –  CPA Ont.	     125 </a:t>
            </a:r>
          </a:p>
          <a:p>
            <a:pPr lvl="0"/>
            <a:r>
              <a:rPr lang="en-US" dirty="0"/>
              <a:t>Annual student </a:t>
            </a:r>
            <a:r>
              <a:rPr lang="en-US" dirty="0" smtClean="0"/>
              <a:t>fee – </a:t>
            </a:r>
            <a:r>
              <a:rPr lang="en-US" dirty="0"/>
              <a:t>CPA Ont.	     </a:t>
            </a:r>
            <a:r>
              <a:rPr lang="en-US" dirty="0" smtClean="0"/>
              <a:t>		     600</a:t>
            </a:r>
            <a:r>
              <a:rPr lang="en-US" dirty="0"/>
              <a:t>**</a:t>
            </a:r>
            <a:endParaRPr lang="en-CA" dirty="0"/>
          </a:p>
          <a:p>
            <a:pPr lvl="0"/>
            <a:r>
              <a:rPr lang="en-US" dirty="0"/>
              <a:t>CFE fee 					  </a:t>
            </a:r>
            <a:r>
              <a:rPr lang="en-US" u="sng" dirty="0" smtClean="0"/>
              <a:t>1,500</a:t>
            </a:r>
          </a:p>
          <a:p>
            <a:pPr marL="361950" lvl="0" indent="0">
              <a:buNone/>
            </a:pPr>
            <a:r>
              <a:rPr lang="en-US" dirty="0" smtClean="0"/>
              <a:t>Total cost if already in Canada			  </a:t>
            </a:r>
            <a:r>
              <a:rPr lang="en-US" dirty="0" smtClean="0"/>
              <a:t>4,170</a:t>
            </a:r>
            <a:r>
              <a:rPr lang="en-US" dirty="0" smtClean="0"/>
              <a:t>	</a:t>
            </a:r>
            <a:endParaRPr lang="en-CA" dirty="0"/>
          </a:p>
          <a:p>
            <a:pPr lvl="0"/>
            <a:r>
              <a:rPr lang="en-US" dirty="0"/>
              <a:t>Travel to Canada to write the CFE – approx. 		  </a:t>
            </a:r>
            <a:r>
              <a:rPr lang="en-US" u="sng" dirty="0"/>
              <a:t>1,500 </a:t>
            </a:r>
          </a:p>
          <a:p>
            <a:pPr marL="361950" lvl="0" indent="-361950">
              <a:buNone/>
            </a:pPr>
            <a:r>
              <a:rPr lang="en-US" dirty="0"/>
              <a:t>	</a:t>
            </a:r>
            <a:r>
              <a:rPr lang="en-US" dirty="0" smtClean="0"/>
              <a:t>Total Cost if Living in India</a:t>
            </a:r>
            <a:r>
              <a:rPr lang="en-US" dirty="0"/>
              <a:t>			</a:t>
            </a:r>
            <a:r>
              <a:rPr lang="en-US" u="sng" dirty="0" smtClean="0"/>
              <a:t>$5,670</a:t>
            </a:r>
            <a:r>
              <a:rPr lang="en-US" dirty="0" smtClean="0"/>
              <a:t> </a:t>
            </a:r>
            <a:r>
              <a:rPr lang="en-US" dirty="0"/>
              <a:t>(</a:t>
            </a:r>
            <a:r>
              <a:rPr lang="en-US" dirty="0" err="1"/>
              <a:t>approx</a:t>
            </a:r>
            <a:r>
              <a:rPr lang="en-US" dirty="0"/>
              <a:t> $</a:t>
            </a:r>
            <a:r>
              <a:rPr lang="en-US" dirty="0" smtClean="0"/>
              <a:t>4,100 </a:t>
            </a:r>
            <a:r>
              <a:rPr lang="en-US" dirty="0"/>
              <a:t>US) </a:t>
            </a:r>
          </a:p>
          <a:p>
            <a:pPr marL="0" lvl="0" indent="0">
              <a:buNone/>
            </a:pPr>
            <a:endParaRPr lang="en-US" sz="1600" dirty="0"/>
          </a:p>
          <a:p>
            <a:pPr marL="447675" lvl="0" indent="-447675">
              <a:buNone/>
            </a:pPr>
            <a:r>
              <a:rPr lang="en-US" sz="1600" dirty="0"/>
              <a:t>        * </a:t>
            </a:r>
            <a:r>
              <a:rPr lang="en-US" sz="1600" dirty="0" smtClean="0"/>
              <a:t>Assumes that option 1 chosen and includes </a:t>
            </a:r>
            <a:r>
              <a:rPr lang="en-US" sz="1600" dirty="0"/>
              <a:t>cost of course as well </a:t>
            </a:r>
            <a:r>
              <a:rPr lang="en-US" sz="1600" dirty="0" smtClean="0"/>
              <a:t>as Capstone </a:t>
            </a:r>
            <a:r>
              <a:rPr lang="en-US" sz="1600" dirty="0"/>
              <a:t>2 material purchased from CPA </a:t>
            </a:r>
            <a:r>
              <a:rPr lang="en-US" sz="1600" dirty="0" smtClean="0"/>
              <a:t>Canada ($1,695 + 250)</a:t>
            </a:r>
            <a:endParaRPr lang="en-US" sz="1600" dirty="0"/>
          </a:p>
          <a:p>
            <a:pPr marL="0" lvl="0" indent="0">
              <a:buNone/>
            </a:pPr>
            <a:r>
              <a:rPr lang="en-US" sz="1600" dirty="0"/>
              <a:t>        ** Fee would be approx. half if you remain in India and do not practice in Canada</a:t>
            </a:r>
            <a:endParaRPr lang="en-CA" dirty="0"/>
          </a:p>
        </p:txBody>
      </p:sp>
    </p:spTree>
    <p:extLst>
      <p:ext uri="{BB962C8B-B14F-4D97-AF65-F5344CB8AC3E}">
        <p14:creationId xmlns:p14="http://schemas.microsoft.com/office/powerpoint/2010/main" val="1756209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a:defRPr/>
            </a:pPr>
            <a:r>
              <a:rPr lang="en-CA" dirty="0" smtClean="0"/>
              <a:t>7. </a:t>
            </a:r>
            <a:r>
              <a:rPr lang="en-US" dirty="0" smtClean="0"/>
              <a:t>REGISTERING WITH A CPA PROVINCIAL INSTITUTE</a:t>
            </a:r>
            <a:endParaRPr lang="en-CA" sz="4000" dirty="0"/>
          </a:p>
        </p:txBody>
      </p:sp>
      <p:sp>
        <p:nvSpPr>
          <p:cNvPr id="21507" name="PwCFirm"/>
          <p:cNvSpPr txBox="1">
            <a:spLocks noChangeArrowheads="1"/>
          </p:cNvSpPr>
          <p:nvPr/>
        </p:nvSpPr>
        <p:spPr bwMode="auto">
          <a:xfrm>
            <a:off x="533400" y="6477000"/>
            <a:ext cx="2590800" cy="152400"/>
          </a:xfrm>
          <a:prstGeom prst="rect">
            <a:avLst/>
          </a:prstGeom>
          <a:noFill/>
          <a:ln w="9525">
            <a:noFill/>
            <a:miter lim="800000"/>
            <a:headEnd/>
            <a:tailEnd/>
          </a:ln>
        </p:spPr>
        <p:txBody>
          <a:bodyPr lIns="0" tIns="0" rIns="0" bIns="0"/>
          <a:lstStyle/>
          <a:p>
            <a:endParaRPr lang="en-US" sz="1000">
              <a:cs typeface="Arial" charset="0"/>
            </a:endParaRPr>
          </a:p>
        </p:txBody>
      </p:sp>
      <p:sp>
        <p:nvSpPr>
          <p:cNvPr id="21508" name="Slide Number Placeholder 5"/>
          <p:cNvSpPr txBox="1">
            <a:spLocks/>
          </p:cNvSpPr>
          <p:nvPr/>
        </p:nvSpPr>
        <p:spPr bwMode="auto">
          <a:xfrm>
            <a:off x="7086600" y="6477000"/>
            <a:ext cx="1527175" cy="152400"/>
          </a:xfrm>
          <a:prstGeom prst="rect">
            <a:avLst/>
          </a:prstGeom>
          <a:noFill/>
          <a:ln w="9525">
            <a:noFill/>
            <a:miter lim="800000"/>
            <a:headEnd/>
            <a:tailEnd/>
          </a:ln>
        </p:spPr>
        <p:txBody>
          <a:bodyPr lIns="0" tIns="0" rIns="0" bIns="0"/>
          <a:lstStyle/>
          <a:p>
            <a:pPr algn="r"/>
            <a:fld id="{C19A3E51-3684-4A2F-AA26-008153DCA174}" type="slidenum">
              <a:rPr lang="en-CA" sz="1000">
                <a:solidFill>
                  <a:schemeClr val="bg1"/>
                </a:solidFill>
                <a:cs typeface="Arial" charset="0"/>
              </a:rPr>
              <a:pPr algn="r"/>
              <a:t>48</a:t>
            </a:fld>
            <a:endParaRPr lang="en-CA" sz="1000">
              <a:solidFill>
                <a:schemeClr val="bg1"/>
              </a:solidFill>
              <a:cs typeface="Arial" charset="0"/>
            </a:endParaRPr>
          </a:p>
        </p:txBody>
      </p:sp>
      <p:grpSp>
        <p:nvGrpSpPr>
          <p:cNvPr id="21509" name="Group 8"/>
          <p:cNvGrpSpPr>
            <a:grpSpLocks/>
          </p:cNvGrpSpPr>
          <p:nvPr/>
        </p:nvGrpSpPr>
        <p:grpSpPr bwMode="auto">
          <a:xfrm>
            <a:off x="2743200" y="1828800"/>
            <a:ext cx="4495800" cy="4343400"/>
            <a:chOff x="2133600" y="-152400"/>
            <a:chExt cx="4191000" cy="4114800"/>
          </a:xfrm>
        </p:grpSpPr>
        <p:sp>
          <p:nvSpPr>
            <p:cNvPr id="12" name="Isosceles Triangle 11"/>
            <p:cNvSpPr/>
            <p:nvPr/>
          </p:nvSpPr>
          <p:spPr>
            <a:xfrm>
              <a:off x="2133600" y="-152400"/>
              <a:ext cx="4191000" cy="4114800"/>
            </a:xfrm>
            <a:prstGeom prst="triangle">
              <a:avLst/>
            </a:prstGeom>
            <a:solidFill>
              <a:srgbClr val="32C1D1"/>
            </a:solidFill>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sp>
        <p:sp>
          <p:nvSpPr>
            <p:cNvPr id="13" name="Isosceles Triangle 4"/>
            <p:cNvSpPr/>
            <p:nvPr/>
          </p:nvSpPr>
          <p:spPr>
            <a:xfrm>
              <a:off x="2590800" y="1828800"/>
              <a:ext cx="3352800" cy="1981200"/>
            </a:xfrm>
            <a:prstGeom prst="rect">
              <a:avLst/>
            </a:prstGeom>
          </p:spPr>
          <p:style>
            <a:lnRef idx="0">
              <a:scrgbClr r="0" g="0" b="0"/>
            </a:lnRef>
            <a:fillRef idx="0">
              <a:scrgbClr r="0" g="0" b="0"/>
            </a:fillRef>
            <a:effectRef idx="0">
              <a:scrgbClr r="0" g="0" b="0"/>
            </a:effectRef>
            <a:fontRef idx="minor">
              <a:schemeClr val="lt1"/>
            </a:fontRef>
          </p:style>
          <p:txBody>
            <a:bodyPr lIns="102870" tIns="102870" rIns="102870" bIns="102870" spcCol="1270" anchor="ctr"/>
            <a:lstStyle/>
            <a:p>
              <a:pPr algn="ctr">
                <a:defRPr/>
              </a:pPr>
              <a:r>
                <a:rPr lang="en-US" sz="2400" dirty="0"/>
                <a:t> </a:t>
              </a:r>
            </a:p>
            <a:p>
              <a:pPr algn="ctr">
                <a:defRPr/>
              </a:pPr>
              <a:r>
                <a:rPr lang="en-US" sz="2400" dirty="0" smtClean="0"/>
                <a:t>Registration with CPA Provincial Institute</a:t>
              </a:r>
              <a:endParaRPr lang="en-US" sz="2400" dirty="0"/>
            </a:p>
            <a:p>
              <a:pPr algn="ctr">
                <a:defRPr/>
              </a:pPr>
              <a:endParaRPr lang="en-US" sz="2400" dirty="0"/>
            </a:p>
          </p:txBody>
        </p:sp>
      </p:grpSp>
    </p:spTree>
    <p:extLst>
      <p:ext uri="{BB962C8B-B14F-4D97-AF65-F5344CB8AC3E}">
        <p14:creationId xmlns:p14="http://schemas.microsoft.com/office/powerpoint/2010/main" val="323409094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Registering with the CPA Canadian Institute</a:t>
            </a:r>
          </a:p>
        </p:txBody>
      </p:sp>
      <p:sp>
        <p:nvSpPr>
          <p:cNvPr id="3" name="Content Placeholder 2"/>
          <p:cNvSpPr>
            <a:spLocks noGrp="1"/>
          </p:cNvSpPr>
          <p:nvPr>
            <p:ph idx="1"/>
          </p:nvPr>
        </p:nvSpPr>
        <p:spPr>
          <a:xfrm>
            <a:off x="381000" y="1676400"/>
            <a:ext cx="8229600" cy="4297363"/>
          </a:xfrm>
        </p:spPr>
        <p:txBody>
          <a:bodyPr/>
          <a:lstStyle/>
          <a:p>
            <a:pPr>
              <a:spcBef>
                <a:spcPts val="0"/>
              </a:spcBef>
              <a:buFont typeface="Wingdings" panose="05000000000000000000" pitchFamily="2" charset="2"/>
              <a:buChar char="Ø"/>
            </a:pPr>
            <a:r>
              <a:rPr lang="en-US" dirty="0" smtClean="0"/>
              <a:t>In order to write the CFE you would register with CPA Ontario if you are planning to live in Ontario and CPA Western School of Business (CPAWSB) if you are planning to live in a western province (i.e. B.C., </a:t>
            </a:r>
            <a:r>
              <a:rPr lang="en-US" dirty="0" smtClean="0"/>
              <a:t>Alberta, </a:t>
            </a:r>
            <a:r>
              <a:rPr lang="en-US" dirty="0" smtClean="0"/>
              <a:t>Saskatchewan or Manitoba)</a:t>
            </a:r>
            <a:endParaRPr lang="en-US" dirty="0"/>
          </a:p>
          <a:p>
            <a:pPr marL="0" indent="0">
              <a:spcBef>
                <a:spcPts val="0"/>
              </a:spcBef>
              <a:buNone/>
            </a:pPr>
            <a:endParaRPr lang="en-US" dirty="0"/>
          </a:p>
          <a:p>
            <a:pPr>
              <a:spcBef>
                <a:spcPts val="0"/>
              </a:spcBef>
              <a:buFont typeface="Wingdings" panose="05000000000000000000" pitchFamily="2" charset="2"/>
              <a:buChar char="Ø"/>
            </a:pPr>
            <a:r>
              <a:rPr lang="en-US" dirty="0"/>
              <a:t>We recommend that you register </a:t>
            </a:r>
            <a:r>
              <a:rPr lang="en-US" dirty="0" smtClean="0"/>
              <a:t>immediately (after consulting with the respective Institute to ensure it is not too late), if </a:t>
            </a:r>
            <a:r>
              <a:rPr lang="en-US" dirty="0"/>
              <a:t>you plan to write the CFE in </a:t>
            </a:r>
            <a:r>
              <a:rPr lang="en-US" dirty="0" smtClean="0"/>
              <a:t>May 2023 as </a:t>
            </a:r>
            <a:r>
              <a:rPr lang="en-US" dirty="0"/>
              <a:t>you must be registered before you can write the </a:t>
            </a:r>
            <a:r>
              <a:rPr lang="en-US" dirty="0" smtClean="0"/>
              <a:t>CFE  and it can take significant time for your registration to be processed, particularly by CPA Ontario</a:t>
            </a:r>
          </a:p>
          <a:p>
            <a:pPr>
              <a:spcBef>
                <a:spcPts val="0"/>
              </a:spcBef>
              <a:buFont typeface="Wingdings" panose="05000000000000000000" pitchFamily="2" charset="2"/>
              <a:buChar char="Ø"/>
            </a:pPr>
            <a:endParaRPr lang="en-US" dirty="0"/>
          </a:p>
          <a:p>
            <a:pPr>
              <a:spcBef>
                <a:spcPts val="0"/>
              </a:spcBef>
              <a:buFont typeface="Wingdings" panose="05000000000000000000" pitchFamily="2" charset="2"/>
              <a:buChar char="Ø"/>
            </a:pPr>
            <a:r>
              <a:rPr lang="en-US" dirty="0"/>
              <a:t>If you </a:t>
            </a:r>
            <a:r>
              <a:rPr lang="en-US" dirty="0" smtClean="0"/>
              <a:t>plan to write in September 2023 do not register until January 2023 to avoid paying any fees for the 2022 year</a:t>
            </a:r>
          </a:p>
          <a:p>
            <a:pPr>
              <a:spcBef>
                <a:spcPts val="0"/>
              </a:spcBef>
              <a:buFont typeface="Wingdings" panose="05000000000000000000" pitchFamily="2" charset="2"/>
              <a:buChar char="Ø"/>
            </a:pPr>
            <a:endParaRPr lang="en-US" dirty="0"/>
          </a:p>
          <a:p>
            <a:pPr>
              <a:spcBef>
                <a:spcPts val="0"/>
              </a:spcBef>
              <a:buFont typeface="Wingdings" panose="05000000000000000000" pitchFamily="2" charset="2"/>
              <a:buChar char="Ø"/>
            </a:pPr>
            <a:r>
              <a:rPr lang="en-US" dirty="0" smtClean="0"/>
              <a:t>After registering with an institute you need to register to write </a:t>
            </a:r>
            <a:r>
              <a:rPr lang="en-US" dirty="0" smtClean="0"/>
              <a:t>the CFE </a:t>
            </a:r>
            <a:r>
              <a:rPr lang="en-US" dirty="0" smtClean="0"/>
              <a:t>approximately 3 and a half months before the CFE</a:t>
            </a:r>
          </a:p>
          <a:p>
            <a:pPr marL="0" indent="0">
              <a:spcBef>
                <a:spcPts val="0"/>
              </a:spcBef>
              <a:buNone/>
            </a:pPr>
            <a:endParaRPr lang="en-US" dirty="0" smtClean="0"/>
          </a:p>
          <a:p>
            <a:pPr>
              <a:spcBef>
                <a:spcPts val="0"/>
              </a:spcBef>
              <a:buFont typeface="Wingdings" panose="05000000000000000000" pitchFamily="2" charset="2"/>
              <a:buChar char="Ø"/>
            </a:pPr>
            <a:endParaRPr lang="en-US" dirty="0"/>
          </a:p>
        </p:txBody>
      </p:sp>
    </p:spTree>
    <p:extLst>
      <p:ext uri="{BB962C8B-B14F-4D97-AF65-F5344CB8AC3E}">
        <p14:creationId xmlns:p14="http://schemas.microsoft.com/office/powerpoint/2010/main" val="21710431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CA" dirty="0" smtClean="0"/>
              <a:t>1. CPA </a:t>
            </a:r>
            <a:r>
              <a:rPr lang="en-CA" dirty="0"/>
              <a:t>PROGRAM AND THE CFE</a:t>
            </a:r>
          </a:p>
        </p:txBody>
      </p:sp>
      <p:sp>
        <p:nvSpPr>
          <p:cNvPr id="21507" name="PwCFirm"/>
          <p:cNvSpPr txBox="1">
            <a:spLocks noChangeArrowheads="1"/>
          </p:cNvSpPr>
          <p:nvPr/>
        </p:nvSpPr>
        <p:spPr bwMode="auto">
          <a:xfrm>
            <a:off x="533400" y="6477000"/>
            <a:ext cx="2590800" cy="152400"/>
          </a:xfrm>
          <a:prstGeom prst="rect">
            <a:avLst/>
          </a:prstGeom>
          <a:noFill/>
          <a:ln w="9525">
            <a:noFill/>
            <a:miter lim="800000"/>
            <a:headEnd/>
            <a:tailEnd/>
          </a:ln>
        </p:spPr>
        <p:txBody>
          <a:bodyPr lIns="0" tIns="0" rIns="0" bIns="0"/>
          <a:lstStyle/>
          <a:p>
            <a:endParaRPr lang="en-US" sz="1000">
              <a:cs typeface="Arial" charset="0"/>
            </a:endParaRPr>
          </a:p>
        </p:txBody>
      </p:sp>
      <p:sp>
        <p:nvSpPr>
          <p:cNvPr id="21508" name="Slide Number Placeholder 5"/>
          <p:cNvSpPr txBox="1">
            <a:spLocks/>
          </p:cNvSpPr>
          <p:nvPr/>
        </p:nvSpPr>
        <p:spPr bwMode="auto">
          <a:xfrm>
            <a:off x="7086600" y="6477000"/>
            <a:ext cx="1527175" cy="152400"/>
          </a:xfrm>
          <a:prstGeom prst="rect">
            <a:avLst/>
          </a:prstGeom>
          <a:noFill/>
          <a:ln w="9525">
            <a:noFill/>
            <a:miter lim="800000"/>
            <a:headEnd/>
            <a:tailEnd/>
          </a:ln>
        </p:spPr>
        <p:txBody>
          <a:bodyPr lIns="0" tIns="0" rIns="0" bIns="0"/>
          <a:lstStyle/>
          <a:p>
            <a:pPr algn="r"/>
            <a:fld id="{C19A3E51-3684-4A2F-AA26-008153DCA174}" type="slidenum">
              <a:rPr lang="en-CA" sz="1000">
                <a:solidFill>
                  <a:schemeClr val="bg1"/>
                </a:solidFill>
                <a:cs typeface="Arial" charset="0"/>
              </a:rPr>
              <a:pPr algn="r"/>
              <a:t>5</a:t>
            </a:fld>
            <a:endParaRPr lang="en-CA" sz="1000">
              <a:solidFill>
                <a:schemeClr val="bg1"/>
              </a:solidFill>
              <a:cs typeface="Arial" charset="0"/>
            </a:endParaRPr>
          </a:p>
        </p:txBody>
      </p:sp>
      <p:grpSp>
        <p:nvGrpSpPr>
          <p:cNvPr id="21509" name="Group 8"/>
          <p:cNvGrpSpPr>
            <a:grpSpLocks/>
          </p:cNvGrpSpPr>
          <p:nvPr/>
        </p:nvGrpSpPr>
        <p:grpSpPr bwMode="auto">
          <a:xfrm>
            <a:off x="2743200" y="2209800"/>
            <a:ext cx="3962400" cy="3962400"/>
            <a:chOff x="2133600" y="0"/>
            <a:chExt cx="3962400" cy="3962400"/>
          </a:xfrm>
        </p:grpSpPr>
        <p:sp>
          <p:nvSpPr>
            <p:cNvPr id="12" name="Isosceles Triangle 11"/>
            <p:cNvSpPr/>
            <p:nvPr/>
          </p:nvSpPr>
          <p:spPr>
            <a:xfrm>
              <a:off x="2133600" y="0"/>
              <a:ext cx="3962400" cy="3962400"/>
            </a:xfrm>
            <a:prstGeom prst="triangle">
              <a:avLst/>
            </a:prstGeom>
            <a:solidFill>
              <a:srgbClr val="32C1D1"/>
            </a:solidFill>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sp>
        <p:sp>
          <p:nvSpPr>
            <p:cNvPr id="13" name="Isosceles Triangle 4"/>
            <p:cNvSpPr/>
            <p:nvPr/>
          </p:nvSpPr>
          <p:spPr>
            <a:xfrm>
              <a:off x="3124200" y="1828800"/>
              <a:ext cx="1981200" cy="1981200"/>
            </a:xfrm>
            <a:prstGeom prst="rect">
              <a:avLst/>
            </a:prstGeom>
          </p:spPr>
          <p:style>
            <a:lnRef idx="0">
              <a:scrgbClr r="0" g="0" b="0"/>
            </a:lnRef>
            <a:fillRef idx="0">
              <a:scrgbClr r="0" g="0" b="0"/>
            </a:fillRef>
            <a:effectRef idx="0">
              <a:scrgbClr r="0" g="0" b="0"/>
            </a:effectRef>
            <a:fontRef idx="minor">
              <a:schemeClr val="lt1"/>
            </a:fontRef>
          </p:style>
          <p:txBody>
            <a:bodyPr lIns="102870" tIns="102870" rIns="102870" bIns="102870" spcCol="1270" anchor="ctr"/>
            <a:lstStyle/>
            <a:p>
              <a:pPr algn="ctr">
                <a:defRPr/>
              </a:pPr>
              <a:r>
                <a:rPr lang="en-US" sz="2400" dirty="0"/>
                <a:t>Description of CPA Program and the CFE</a:t>
              </a:r>
            </a:p>
          </p:txBody>
        </p:sp>
      </p:grpSp>
    </p:spTree>
    <p:extLst>
      <p:ext uri="{BB962C8B-B14F-4D97-AF65-F5344CB8AC3E}">
        <p14:creationId xmlns:p14="http://schemas.microsoft.com/office/powerpoint/2010/main" val="12664113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Registering with the CPA Canadian </a:t>
            </a:r>
            <a:r>
              <a:rPr lang="en-CA" dirty="0" smtClean="0"/>
              <a:t>Institute (cont.)</a:t>
            </a:r>
            <a:endParaRPr lang="en-CA" dirty="0"/>
          </a:p>
        </p:txBody>
      </p:sp>
      <p:sp>
        <p:nvSpPr>
          <p:cNvPr id="3" name="Content Placeholder 2"/>
          <p:cNvSpPr>
            <a:spLocks noGrp="1"/>
          </p:cNvSpPr>
          <p:nvPr>
            <p:ph idx="1"/>
          </p:nvPr>
        </p:nvSpPr>
        <p:spPr>
          <a:xfrm>
            <a:off x="457200" y="1905000"/>
            <a:ext cx="8229600" cy="4297363"/>
          </a:xfrm>
        </p:spPr>
        <p:txBody>
          <a:bodyPr/>
          <a:lstStyle/>
          <a:p>
            <a:pPr>
              <a:spcBef>
                <a:spcPts val="0"/>
              </a:spcBef>
              <a:buFont typeface="Wingdings" panose="05000000000000000000" pitchFamily="2" charset="2"/>
              <a:buChar char="Ø"/>
            </a:pPr>
            <a:r>
              <a:rPr lang="en-US" b="1" dirty="0" smtClean="0"/>
              <a:t>You can start the PASS course immediately – you do NOT have to be registered with the Canadian CPA Institute to start with PASS.  Registration with </a:t>
            </a:r>
            <a:r>
              <a:rPr lang="en-US" b="1" dirty="0" smtClean="0"/>
              <a:t>CPA </a:t>
            </a:r>
            <a:r>
              <a:rPr lang="en-US" b="1" dirty="0" smtClean="0"/>
              <a:t>Ontario can take between 8 - 12 weeks; Registration with CPAWSB is quicker</a:t>
            </a:r>
          </a:p>
          <a:p>
            <a:pPr>
              <a:spcBef>
                <a:spcPts val="0"/>
              </a:spcBef>
              <a:buFont typeface="Wingdings" panose="05000000000000000000" pitchFamily="2" charset="2"/>
              <a:buChar char="Ø"/>
            </a:pPr>
            <a:endParaRPr lang="en-US" dirty="0"/>
          </a:p>
        </p:txBody>
      </p:sp>
    </p:spTree>
    <p:extLst>
      <p:ext uri="{BB962C8B-B14F-4D97-AF65-F5344CB8AC3E}">
        <p14:creationId xmlns:p14="http://schemas.microsoft.com/office/powerpoint/2010/main" val="32020327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Registering with the CPA Canadian Institute (cont.)</a:t>
            </a:r>
          </a:p>
        </p:txBody>
      </p:sp>
      <p:sp>
        <p:nvSpPr>
          <p:cNvPr id="3" name="Content Placeholder 2"/>
          <p:cNvSpPr>
            <a:spLocks noGrp="1"/>
          </p:cNvSpPr>
          <p:nvPr>
            <p:ph idx="1"/>
          </p:nvPr>
        </p:nvSpPr>
        <p:spPr>
          <a:xfrm>
            <a:off x="457200" y="1676400"/>
            <a:ext cx="8229600" cy="4297363"/>
          </a:xfrm>
        </p:spPr>
        <p:txBody>
          <a:bodyPr/>
          <a:lstStyle/>
          <a:p>
            <a:pPr marL="0" indent="0">
              <a:spcBef>
                <a:spcPts val="0"/>
              </a:spcBef>
              <a:buNone/>
            </a:pPr>
            <a:endParaRPr lang="en-US" dirty="0"/>
          </a:p>
          <a:p>
            <a:pPr>
              <a:spcBef>
                <a:spcPts val="0"/>
              </a:spcBef>
              <a:buFont typeface="Wingdings" panose="05000000000000000000" pitchFamily="2" charset="2"/>
              <a:buChar char="Ø"/>
            </a:pPr>
            <a:r>
              <a:rPr lang="en-US" dirty="0" smtClean="0"/>
              <a:t>Regardless </a:t>
            </a:r>
            <a:r>
              <a:rPr lang="en-US" dirty="0"/>
              <a:t>which Province you register with, you can work/practice in any </a:t>
            </a:r>
            <a:r>
              <a:rPr lang="en-US" dirty="0" smtClean="0"/>
              <a:t>Province</a:t>
            </a:r>
          </a:p>
          <a:p>
            <a:pPr>
              <a:spcBef>
                <a:spcPts val="0"/>
              </a:spcBef>
              <a:buFont typeface="Wingdings" panose="05000000000000000000" pitchFamily="2" charset="2"/>
              <a:buChar char="Ø"/>
            </a:pPr>
            <a:endParaRPr lang="en-US" dirty="0"/>
          </a:p>
          <a:p>
            <a:pPr>
              <a:spcBef>
                <a:spcPts val="0"/>
              </a:spcBef>
              <a:buFont typeface="Wingdings" panose="05000000000000000000" pitchFamily="2" charset="2"/>
              <a:buChar char="Ø"/>
            </a:pPr>
            <a:r>
              <a:rPr lang="en-US" dirty="0" smtClean="0"/>
              <a:t>You will, however, write the CFE in the province in which you register – so if you are planning to move to Canada before you write, register in the Province in which you are planning to live</a:t>
            </a:r>
          </a:p>
          <a:p>
            <a:pPr>
              <a:spcBef>
                <a:spcPts val="0"/>
              </a:spcBef>
              <a:buFont typeface="Wingdings" panose="05000000000000000000" pitchFamily="2" charset="2"/>
              <a:buChar char="Ø"/>
            </a:pPr>
            <a:endParaRPr lang="en-US" dirty="0"/>
          </a:p>
          <a:p>
            <a:pPr>
              <a:spcBef>
                <a:spcPts val="0"/>
              </a:spcBef>
              <a:buFont typeface="Wingdings" panose="05000000000000000000" pitchFamily="2" charset="2"/>
              <a:buChar char="Ø"/>
            </a:pPr>
            <a:endParaRPr lang="en-US" dirty="0"/>
          </a:p>
          <a:p>
            <a:pPr marL="0" indent="0">
              <a:spcBef>
                <a:spcPts val="0"/>
              </a:spcBef>
              <a:buNone/>
            </a:pPr>
            <a:endParaRPr lang="en-US" dirty="0"/>
          </a:p>
          <a:p>
            <a:pPr>
              <a:spcBef>
                <a:spcPts val="0"/>
              </a:spcBef>
              <a:buFont typeface="Wingdings" panose="05000000000000000000" pitchFamily="2" charset="2"/>
              <a:buChar char="Ø"/>
            </a:pPr>
            <a:endParaRPr lang="en-US" dirty="0"/>
          </a:p>
          <a:p>
            <a:pPr>
              <a:spcBef>
                <a:spcPts val="0"/>
              </a:spcBef>
              <a:buFont typeface="Wingdings" panose="05000000000000000000" pitchFamily="2" charset="2"/>
              <a:buChar char="Ø"/>
            </a:pPr>
            <a:endParaRPr lang="en-US" dirty="0"/>
          </a:p>
          <a:p>
            <a:pPr>
              <a:spcBef>
                <a:spcPts val="0"/>
              </a:spcBef>
              <a:buFont typeface="Wingdings" panose="05000000000000000000" pitchFamily="2" charset="2"/>
              <a:buChar char="Ø"/>
            </a:pPr>
            <a:endParaRPr lang="en-US" dirty="0"/>
          </a:p>
        </p:txBody>
      </p:sp>
    </p:spTree>
    <p:extLst>
      <p:ext uri="{BB962C8B-B14F-4D97-AF65-F5344CB8AC3E}">
        <p14:creationId xmlns:p14="http://schemas.microsoft.com/office/powerpoint/2010/main" val="149015292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Registering with the CPA Canadian Institute (cont.)</a:t>
            </a:r>
          </a:p>
        </p:txBody>
      </p:sp>
      <p:sp>
        <p:nvSpPr>
          <p:cNvPr id="3" name="Content Placeholder 2"/>
          <p:cNvSpPr>
            <a:spLocks noGrp="1"/>
          </p:cNvSpPr>
          <p:nvPr>
            <p:ph idx="1"/>
          </p:nvPr>
        </p:nvSpPr>
        <p:spPr>
          <a:xfrm>
            <a:off x="457200" y="1676400"/>
            <a:ext cx="8229600" cy="4297363"/>
          </a:xfrm>
        </p:spPr>
        <p:txBody>
          <a:bodyPr/>
          <a:lstStyle/>
          <a:p>
            <a:pPr marL="0" indent="0">
              <a:spcBef>
                <a:spcPts val="0"/>
              </a:spcBef>
              <a:buNone/>
            </a:pPr>
            <a:r>
              <a:rPr lang="en-CA" b="1" dirty="0">
                <a:solidFill>
                  <a:srgbClr val="0070C0"/>
                </a:solidFill>
              </a:rPr>
              <a:t>Useful Links CPA Ontario and CPA Western School of Business</a:t>
            </a:r>
          </a:p>
          <a:p>
            <a:pPr marL="0" indent="0">
              <a:spcBef>
                <a:spcPts val="0"/>
              </a:spcBef>
              <a:buNone/>
            </a:pPr>
            <a:endParaRPr lang="en-CA" sz="1800" dirty="0"/>
          </a:p>
          <a:p>
            <a:pPr marL="0" indent="0">
              <a:spcBef>
                <a:spcPts val="0"/>
              </a:spcBef>
              <a:buNone/>
            </a:pPr>
            <a:r>
              <a:rPr lang="en-CA" sz="1800" u="sng" dirty="0" smtClean="0"/>
              <a:t>Ontario</a:t>
            </a:r>
          </a:p>
          <a:p>
            <a:pPr marL="0" indent="0">
              <a:spcBef>
                <a:spcPts val="0"/>
              </a:spcBef>
              <a:buNone/>
            </a:pPr>
            <a:endParaRPr lang="en-US" sz="1800" u="sng" dirty="0"/>
          </a:p>
          <a:p>
            <a:pPr marL="0" indent="0">
              <a:spcBef>
                <a:spcPts val="0"/>
              </a:spcBef>
              <a:buNone/>
            </a:pPr>
            <a:r>
              <a:rPr lang="en-CA" sz="1800" dirty="0" smtClean="0">
                <a:hlinkClick r:id="rId3"/>
              </a:rPr>
              <a:t>https</a:t>
            </a:r>
            <a:r>
              <a:rPr lang="en-CA" sz="1800" dirty="0">
                <a:hlinkClick r:id="rId3"/>
              </a:rPr>
              <a:t>://www.cpaontario.ca/contact-us</a:t>
            </a:r>
            <a:r>
              <a:rPr lang="en-CA" sz="1800" dirty="0"/>
              <a:t> </a:t>
            </a:r>
            <a:endParaRPr lang="en-CA" sz="1800" u="sng" dirty="0"/>
          </a:p>
          <a:p>
            <a:pPr marL="0" indent="0">
              <a:spcBef>
                <a:spcPts val="0"/>
              </a:spcBef>
              <a:buNone/>
            </a:pPr>
            <a:endParaRPr lang="en-US" sz="1800" u="sng" dirty="0"/>
          </a:p>
          <a:p>
            <a:pPr marL="0" indent="0">
              <a:buNone/>
            </a:pPr>
            <a:r>
              <a:rPr lang="en-CA" sz="1800" dirty="0">
                <a:hlinkClick r:id="rId4"/>
              </a:rPr>
              <a:t>https://www.cpaontario.ca/become-a-cpa/why-cpa/internationally-trained-accountants/member-of-specified-accounting-body</a:t>
            </a:r>
            <a:r>
              <a:rPr lang="en-CA" sz="1800" dirty="0"/>
              <a:t> </a:t>
            </a:r>
          </a:p>
          <a:p>
            <a:pPr marL="0" indent="0">
              <a:buNone/>
            </a:pPr>
            <a:endParaRPr lang="en-US" sz="1800" u="sng" dirty="0" smtClean="0"/>
          </a:p>
          <a:p>
            <a:pPr marL="0" indent="0">
              <a:spcBef>
                <a:spcPts val="0"/>
              </a:spcBef>
              <a:buNone/>
            </a:pPr>
            <a:r>
              <a:rPr lang="en-CA" sz="1800" dirty="0" smtClean="0">
                <a:hlinkClick r:id="rId5"/>
              </a:rPr>
              <a:t>https</a:t>
            </a:r>
            <a:r>
              <a:rPr lang="en-CA" sz="1800" dirty="0">
                <a:hlinkClick r:id="rId5"/>
              </a:rPr>
              <a:t>://www.cpaontario.ca/become-a-cpa/why-cpa/internationally-trained-accountants/moving-to-canada</a:t>
            </a:r>
            <a:endParaRPr lang="en-CA" sz="1800" dirty="0"/>
          </a:p>
          <a:p>
            <a:pPr marL="0" indent="0">
              <a:buNone/>
            </a:pPr>
            <a:endParaRPr lang="en-CA" sz="1800" dirty="0"/>
          </a:p>
        </p:txBody>
      </p:sp>
    </p:spTree>
    <p:extLst>
      <p:ext uri="{BB962C8B-B14F-4D97-AF65-F5344CB8AC3E}">
        <p14:creationId xmlns:p14="http://schemas.microsoft.com/office/powerpoint/2010/main" val="109619117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Registering with the CPA Canadian Institute (cont.)</a:t>
            </a:r>
          </a:p>
        </p:txBody>
      </p:sp>
      <p:sp>
        <p:nvSpPr>
          <p:cNvPr id="3" name="Content Placeholder 2"/>
          <p:cNvSpPr>
            <a:spLocks noGrp="1"/>
          </p:cNvSpPr>
          <p:nvPr>
            <p:ph idx="1"/>
          </p:nvPr>
        </p:nvSpPr>
        <p:spPr>
          <a:xfrm>
            <a:off x="457200" y="1676400"/>
            <a:ext cx="8229600" cy="4297363"/>
          </a:xfrm>
        </p:spPr>
        <p:txBody>
          <a:bodyPr/>
          <a:lstStyle/>
          <a:p>
            <a:pPr marL="0" indent="0">
              <a:spcBef>
                <a:spcPts val="0"/>
              </a:spcBef>
              <a:buNone/>
            </a:pPr>
            <a:r>
              <a:rPr lang="en-CA" b="1" dirty="0">
                <a:solidFill>
                  <a:srgbClr val="0070C0"/>
                </a:solidFill>
              </a:rPr>
              <a:t>Useful Links CPA Ontario and CPA Western School of Business</a:t>
            </a:r>
          </a:p>
          <a:p>
            <a:pPr marL="0" indent="0">
              <a:spcBef>
                <a:spcPts val="0"/>
              </a:spcBef>
              <a:buNone/>
            </a:pPr>
            <a:endParaRPr lang="en-CA" dirty="0"/>
          </a:p>
          <a:p>
            <a:pPr marL="0" indent="0">
              <a:spcBef>
                <a:spcPts val="0"/>
              </a:spcBef>
              <a:buNone/>
            </a:pPr>
            <a:r>
              <a:rPr lang="en-CA" sz="1800" u="sng" dirty="0" smtClean="0"/>
              <a:t>CPA Western </a:t>
            </a:r>
            <a:r>
              <a:rPr lang="en-CA" sz="1800" u="sng" dirty="0"/>
              <a:t>School of </a:t>
            </a:r>
            <a:r>
              <a:rPr lang="en-CA" sz="1800" u="sng" dirty="0" smtClean="0"/>
              <a:t>Business</a:t>
            </a:r>
          </a:p>
          <a:p>
            <a:pPr marL="0" indent="0">
              <a:spcBef>
                <a:spcPts val="0"/>
              </a:spcBef>
              <a:buNone/>
            </a:pPr>
            <a:endParaRPr lang="en-US" sz="1800" u="sng" dirty="0"/>
          </a:p>
          <a:p>
            <a:pPr marL="0" indent="0">
              <a:spcBef>
                <a:spcPts val="0"/>
              </a:spcBef>
              <a:buNone/>
            </a:pPr>
            <a:r>
              <a:rPr lang="en-CA" sz="1800" dirty="0" smtClean="0">
                <a:hlinkClick r:id="rId3"/>
              </a:rPr>
              <a:t>http</a:t>
            </a:r>
            <a:r>
              <a:rPr lang="en-CA" sz="1800" dirty="0">
                <a:hlinkClick r:id="rId3"/>
              </a:rPr>
              <a:t>://</a:t>
            </a:r>
            <a:r>
              <a:rPr lang="en-CA" sz="1800" dirty="0" smtClean="0">
                <a:hlinkClick r:id="rId3"/>
              </a:rPr>
              <a:t>www.cpawsb.ca/contact-us</a:t>
            </a:r>
            <a:endParaRPr lang="en-CA" sz="1800" dirty="0" smtClean="0"/>
          </a:p>
          <a:p>
            <a:pPr marL="0" indent="0">
              <a:spcBef>
                <a:spcPts val="0"/>
              </a:spcBef>
              <a:buNone/>
            </a:pPr>
            <a:endParaRPr lang="en-US" sz="1800" dirty="0"/>
          </a:p>
          <a:p>
            <a:pPr marL="0" indent="0">
              <a:spcBef>
                <a:spcPts val="0"/>
              </a:spcBef>
              <a:buNone/>
            </a:pPr>
            <a:r>
              <a:rPr lang="en-CA" sz="1800" dirty="0"/>
              <a:t>https://www.cpawsb.ca/future-learners/apply-for-admission-to-cpawsb/mou-members/</a:t>
            </a:r>
            <a:endParaRPr lang="en-CA" sz="1800" dirty="0" smtClean="0"/>
          </a:p>
          <a:p>
            <a:pPr marL="0" indent="0">
              <a:spcBef>
                <a:spcPts val="0"/>
              </a:spcBef>
              <a:buNone/>
            </a:pPr>
            <a:endParaRPr lang="en-US" sz="1800" dirty="0"/>
          </a:p>
          <a:p>
            <a:pPr marL="0" indent="0">
              <a:spcBef>
                <a:spcPts val="0"/>
              </a:spcBef>
              <a:buNone/>
            </a:pPr>
            <a:r>
              <a:rPr lang="en-CA" sz="1800" dirty="0">
                <a:hlinkClick r:id="rId4"/>
              </a:rPr>
              <a:t>https://</a:t>
            </a:r>
            <a:r>
              <a:rPr lang="en-CA" sz="1800" dirty="0" smtClean="0">
                <a:hlinkClick r:id="rId4"/>
              </a:rPr>
              <a:t>www.cpacanada.ca/en/become-a-cpa/international-credential-recognition/international-recognition-agreements/international-members-seeking-canadian-cpa/india-cas-seeking-canadian-cpa-designation</a:t>
            </a:r>
            <a:endParaRPr lang="en-CA" sz="1800" dirty="0"/>
          </a:p>
          <a:p>
            <a:pPr marL="0" indent="0">
              <a:spcBef>
                <a:spcPts val="0"/>
              </a:spcBef>
              <a:buNone/>
            </a:pPr>
            <a:endParaRPr lang="en-US" sz="1800" dirty="0" smtClean="0"/>
          </a:p>
          <a:p>
            <a:pPr marL="0" indent="0">
              <a:spcBef>
                <a:spcPts val="0"/>
              </a:spcBef>
              <a:buNone/>
            </a:pPr>
            <a:endParaRPr lang="en-US" sz="1800" u="sng" dirty="0"/>
          </a:p>
          <a:p>
            <a:pPr marL="0" indent="0">
              <a:spcBef>
                <a:spcPts val="0"/>
              </a:spcBef>
              <a:buNone/>
            </a:pPr>
            <a:endParaRPr lang="en-US" sz="1800" dirty="0"/>
          </a:p>
        </p:txBody>
      </p:sp>
    </p:spTree>
    <p:extLst>
      <p:ext uri="{BB962C8B-B14F-4D97-AF65-F5344CB8AC3E}">
        <p14:creationId xmlns:p14="http://schemas.microsoft.com/office/powerpoint/2010/main" val="319404641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CA" dirty="0" smtClean="0"/>
              <a:t>8. CONTACTING PASS</a:t>
            </a:r>
            <a:endParaRPr lang="en-CA" dirty="0"/>
          </a:p>
        </p:txBody>
      </p:sp>
      <p:sp>
        <p:nvSpPr>
          <p:cNvPr id="21507" name="PwCFirm"/>
          <p:cNvSpPr txBox="1">
            <a:spLocks noChangeArrowheads="1"/>
          </p:cNvSpPr>
          <p:nvPr/>
        </p:nvSpPr>
        <p:spPr bwMode="auto">
          <a:xfrm>
            <a:off x="533400" y="6477000"/>
            <a:ext cx="2590800" cy="152400"/>
          </a:xfrm>
          <a:prstGeom prst="rect">
            <a:avLst/>
          </a:prstGeom>
          <a:noFill/>
          <a:ln w="9525">
            <a:noFill/>
            <a:miter lim="800000"/>
            <a:headEnd/>
            <a:tailEnd/>
          </a:ln>
        </p:spPr>
        <p:txBody>
          <a:bodyPr lIns="0" tIns="0" rIns="0" bIns="0"/>
          <a:lstStyle/>
          <a:p>
            <a:endParaRPr lang="en-US" sz="1000">
              <a:cs typeface="Arial" charset="0"/>
            </a:endParaRPr>
          </a:p>
        </p:txBody>
      </p:sp>
      <p:sp>
        <p:nvSpPr>
          <p:cNvPr id="21508" name="Slide Number Placeholder 5"/>
          <p:cNvSpPr txBox="1">
            <a:spLocks/>
          </p:cNvSpPr>
          <p:nvPr/>
        </p:nvSpPr>
        <p:spPr bwMode="auto">
          <a:xfrm>
            <a:off x="7086600" y="6477000"/>
            <a:ext cx="1527175" cy="152400"/>
          </a:xfrm>
          <a:prstGeom prst="rect">
            <a:avLst/>
          </a:prstGeom>
          <a:noFill/>
          <a:ln w="9525">
            <a:noFill/>
            <a:miter lim="800000"/>
            <a:headEnd/>
            <a:tailEnd/>
          </a:ln>
        </p:spPr>
        <p:txBody>
          <a:bodyPr lIns="0" tIns="0" rIns="0" bIns="0"/>
          <a:lstStyle/>
          <a:p>
            <a:pPr algn="r"/>
            <a:fld id="{C19A3E51-3684-4A2F-AA26-008153DCA174}" type="slidenum">
              <a:rPr lang="en-CA" sz="1000">
                <a:solidFill>
                  <a:schemeClr val="bg1"/>
                </a:solidFill>
                <a:cs typeface="Arial" charset="0"/>
              </a:rPr>
              <a:pPr algn="r"/>
              <a:t>54</a:t>
            </a:fld>
            <a:endParaRPr lang="en-CA" sz="1000">
              <a:solidFill>
                <a:schemeClr val="bg1"/>
              </a:solidFill>
              <a:cs typeface="Arial" charset="0"/>
            </a:endParaRPr>
          </a:p>
        </p:txBody>
      </p:sp>
      <p:grpSp>
        <p:nvGrpSpPr>
          <p:cNvPr id="21509" name="Group 8"/>
          <p:cNvGrpSpPr>
            <a:grpSpLocks/>
          </p:cNvGrpSpPr>
          <p:nvPr/>
        </p:nvGrpSpPr>
        <p:grpSpPr bwMode="auto">
          <a:xfrm>
            <a:off x="2743200" y="2209800"/>
            <a:ext cx="3962400" cy="3962400"/>
            <a:chOff x="2133600" y="0"/>
            <a:chExt cx="3962400" cy="3962400"/>
          </a:xfrm>
        </p:grpSpPr>
        <p:sp>
          <p:nvSpPr>
            <p:cNvPr id="12" name="Isosceles Triangle 11"/>
            <p:cNvSpPr/>
            <p:nvPr/>
          </p:nvSpPr>
          <p:spPr>
            <a:xfrm>
              <a:off x="2133600" y="0"/>
              <a:ext cx="3962400" cy="3962400"/>
            </a:xfrm>
            <a:prstGeom prst="triangle">
              <a:avLst/>
            </a:prstGeom>
            <a:solidFill>
              <a:srgbClr val="32C1D1"/>
            </a:solidFill>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sp>
        <p:sp>
          <p:nvSpPr>
            <p:cNvPr id="13" name="Isosceles Triangle 4"/>
            <p:cNvSpPr/>
            <p:nvPr/>
          </p:nvSpPr>
          <p:spPr>
            <a:xfrm>
              <a:off x="3124200" y="1828800"/>
              <a:ext cx="1981200" cy="1981200"/>
            </a:xfrm>
            <a:prstGeom prst="rect">
              <a:avLst/>
            </a:prstGeom>
          </p:spPr>
          <p:style>
            <a:lnRef idx="0">
              <a:scrgbClr r="0" g="0" b="0"/>
            </a:lnRef>
            <a:fillRef idx="0">
              <a:scrgbClr r="0" g="0" b="0"/>
            </a:fillRef>
            <a:effectRef idx="0">
              <a:scrgbClr r="0" g="0" b="0"/>
            </a:effectRef>
            <a:fontRef idx="minor">
              <a:schemeClr val="lt1"/>
            </a:fontRef>
          </p:style>
          <p:txBody>
            <a:bodyPr lIns="102870" tIns="102870" rIns="102870" bIns="102870" spcCol="1270" anchor="ctr"/>
            <a:lstStyle/>
            <a:p>
              <a:pPr algn="ctr">
                <a:defRPr/>
              </a:pPr>
              <a:r>
                <a:rPr lang="en-US" sz="2400" dirty="0" smtClean="0"/>
                <a:t>Contact Information</a:t>
              </a:r>
              <a:endParaRPr lang="en-US" sz="2400" dirty="0"/>
            </a:p>
          </p:txBody>
        </p:sp>
      </p:grpSp>
    </p:spTree>
    <p:extLst>
      <p:ext uri="{BB962C8B-B14F-4D97-AF65-F5344CB8AC3E}">
        <p14:creationId xmlns:p14="http://schemas.microsoft.com/office/powerpoint/2010/main" val="274549252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Contact Information</a:t>
            </a:r>
          </a:p>
        </p:txBody>
      </p:sp>
      <p:sp>
        <p:nvSpPr>
          <p:cNvPr id="3" name="Content Placeholder 2"/>
          <p:cNvSpPr>
            <a:spLocks noGrp="1"/>
          </p:cNvSpPr>
          <p:nvPr>
            <p:ph idx="1"/>
          </p:nvPr>
        </p:nvSpPr>
        <p:spPr>
          <a:xfrm>
            <a:off x="407504" y="1752600"/>
            <a:ext cx="8229600" cy="4297363"/>
          </a:xfrm>
        </p:spPr>
        <p:txBody>
          <a:bodyPr/>
          <a:lstStyle/>
          <a:p>
            <a:pPr marL="0" indent="0">
              <a:spcBef>
                <a:spcPts val="100"/>
              </a:spcBef>
              <a:buNone/>
            </a:pPr>
            <a:r>
              <a:rPr lang="en-CA" u="sng" dirty="0"/>
              <a:t>For Inquiries </a:t>
            </a:r>
            <a:r>
              <a:rPr lang="en-CA" u="sng" dirty="0" smtClean="0"/>
              <a:t>about the PASS Course </a:t>
            </a:r>
            <a:endParaRPr lang="en-CA" u="sng" dirty="0"/>
          </a:p>
          <a:p>
            <a:pPr marL="0" indent="0">
              <a:spcBef>
                <a:spcPts val="100"/>
              </a:spcBef>
              <a:buNone/>
            </a:pPr>
            <a:endParaRPr lang="en-US" dirty="0"/>
          </a:p>
          <a:p>
            <a:pPr>
              <a:spcBef>
                <a:spcPts val="100"/>
              </a:spcBef>
              <a:buFont typeface="Wingdings" panose="05000000000000000000" pitchFamily="2" charset="2"/>
              <a:buChar char="Ø"/>
            </a:pPr>
            <a:r>
              <a:rPr lang="en-CA" b="1" dirty="0">
                <a:solidFill>
                  <a:schemeClr val="accent2">
                    <a:lumMod val="75000"/>
                  </a:schemeClr>
                </a:solidFill>
              </a:rPr>
              <a:t>Contact:	PASS in Canada	</a:t>
            </a:r>
          </a:p>
          <a:p>
            <a:pPr>
              <a:spcBef>
                <a:spcPts val="100"/>
              </a:spcBef>
              <a:buFont typeface="Wingdings" panose="05000000000000000000" pitchFamily="2" charset="2"/>
              <a:buChar char="Ø"/>
            </a:pPr>
            <a:endParaRPr lang="en-CA" b="1" dirty="0">
              <a:solidFill>
                <a:schemeClr val="accent2">
                  <a:lumMod val="75000"/>
                </a:schemeClr>
              </a:solidFill>
            </a:endParaRPr>
          </a:p>
          <a:p>
            <a:pPr lvl="1">
              <a:spcBef>
                <a:spcPts val="100"/>
              </a:spcBef>
              <a:buFont typeface="Wingdings" panose="05000000000000000000" pitchFamily="2" charset="2"/>
              <a:buChar char="q"/>
            </a:pPr>
            <a:r>
              <a:rPr lang="en-CA" b="1" dirty="0">
                <a:solidFill>
                  <a:schemeClr val="accent2">
                    <a:lumMod val="75000"/>
                  </a:schemeClr>
                </a:solidFill>
              </a:rPr>
              <a:t>Michael Levi   	</a:t>
            </a:r>
            <a:r>
              <a:rPr lang="en-CA" b="1" dirty="0">
                <a:solidFill>
                  <a:schemeClr val="accent2">
                    <a:lumMod val="75000"/>
                  </a:schemeClr>
                </a:solidFill>
                <a:hlinkClick r:id="rId3"/>
              </a:rPr>
              <a:t>mjlevi@passyourcpa.ca</a:t>
            </a:r>
            <a:r>
              <a:rPr lang="en-CA" b="1" dirty="0">
                <a:solidFill>
                  <a:schemeClr val="accent2">
                    <a:lumMod val="75000"/>
                  </a:schemeClr>
                </a:solidFill>
              </a:rPr>
              <a:t>   	</a:t>
            </a:r>
          </a:p>
          <a:p>
            <a:pPr marL="1371600" lvl="3" indent="0">
              <a:spcBef>
                <a:spcPts val="100"/>
              </a:spcBef>
              <a:buNone/>
            </a:pPr>
            <a:r>
              <a:rPr lang="en-CA" b="1" dirty="0">
                <a:solidFill>
                  <a:schemeClr val="accent2">
                    <a:lumMod val="75000"/>
                  </a:schemeClr>
                </a:solidFill>
              </a:rPr>
              <a:t>		1-416-560-3797 (</a:t>
            </a:r>
            <a:r>
              <a:rPr lang="en-CA" b="1" dirty="0" err="1" smtClean="0">
                <a:solidFill>
                  <a:schemeClr val="accent2">
                    <a:lumMod val="75000"/>
                  </a:schemeClr>
                </a:solidFill>
              </a:rPr>
              <a:t>whats</a:t>
            </a:r>
            <a:r>
              <a:rPr lang="en-CA" b="1" dirty="0" err="1" smtClean="0">
                <a:solidFill>
                  <a:schemeClr val="accent2">
                    <a:lumMod val="75000"/>
                  </a:schemeClr>
                </a:solidFill>
              </a:rPr>
              <a:t>App</a:t>
            </a:r>
            <a:r>
              <a:rPr lang="en-CA" b="1" dirty="0" smtClean="0">
                <a:solidFill>
                  <a:schemeClr val="accent2">
                    <a:lumMod val="75000"/>
                  </a:schemeClr>
                </a:solidFill>
              </a:rPr>
              <a:t>)</a:t>
            </a:r>
            <a:endParaRPr lang="en-CA" b="1" dirty="0">
              <a:solidFill>
                <a:schemeClr val="accent2">
                  <a:lumMod val="75000"/>
                </a:schemeClr>
              </a:solidFill>
            </a:endParaRPr>
          </a:p>
          <a:p>
            <a:pPr marL="1371600" lvl="3" indent="0">
              <a:spcBef>
                <a:spcPts val="100"/>
              </a:spcBef>
              <a:buNone/>
            </a:pPr>
            <a:r>
              <a:rPr lang="en-US" b="1" dirty="0">
                <a:solidFill>
                  <a:schemeClr val="accent2">
                    <a:lumMod val="75000"/>
                  </a:schemeClr>
                </a:solidFill>
              </a:rPr>
              <a:t>		Skype:  live:mjlevi_2</a:t>
            </a:r>
            <a:endParaRPr lang="en-CA" b="1" dirty="0">
              <a:solidFill>
                <a:schemeClr val="accent2">
                  <a:lumMod val="75000"/>
                </a:schemeClr>
              </a:solidFill>
            </a:endParaRPr>
          </a:p>
          <a:p>
            <a:pPr marL="457200" lvl="1" indent="0">
              <a:spcBef>
                <a:spcPts val="100"/>
              </a:spcBef>
              <a:buNone/>
            </a:pPr>
            <a:endParaRPr lang="en-CA" b="1" dirty="0">
              <a:solidFill>
                <a:schemeClr val="accent2">
                  <a:lumMod val="75000"/>
                </a:schemeClr>
              </a:solidFill>
            </a:endParaRPr>
          </a:p>
          <a:p>
            <a:pPr lvl="1">
              <a:spcBef>
                <a:spcPts val="100"/>
              </a:spcBef>
              <a:buFont typeface="Wingdings" panose="05000000000000000000" pitchFamily="2" charset="2"/>
              <a:buChar char="q"/>
            </a:pPr>
            <a:r>
              <a:rPr lang="en-CA" b="1" dirty="0">
                <a:solidFill>
                  <a:schemeClr val="accent2">
                    <a:lumMod val="75000"/>
                  </a:schemeClr>
                </a:solidFill>
              </a:rPr>
              <a:t>Ira </a:t>
            </a:r>
            <a:r>
              <a:rPr lang="en-CA" b="1" dirty="0" err="1">
                <a:solidFill>
                  <a:schemeClr val="accent2">
                    <a:lumMod val="75000"/>
                  </a:schemeClr>
                </a:solidFill>
              </a:rPr>
              <a:t>Walfish</a:t>
            </a:r>
            <a:r>
              <a:rPr lang="en-CA" b="1" dirty="0">
                <a:solidFill>
                  <a:schemeClr val="accent2">
                    <a:lumMod val="75000"/>
                  </a:schemeClr>
                </a:solidFill>
              </a:rPr>
              <a:t> 	</a:t>
            </a:r>
            <a:r>
              <a:rPr lang="en-CA" b="1" dirty="0" smtClean="0">
                <a:solidFill>
                  <a:schemeClr val="accent2">
                    <a:lumMod val="75000"/>
                  </a:schemeClr>
                </a:solidFill>
                <a:hlinkClick r:id="rId4"/>
              </a:rPr>
              <a:t>iwalfish@passyourcpa.ca</a:t>
            </a:r>
            <a:r>
              <a:rPr lang="en-CA" b="1" dirty="0">
                <a:solidFill>
                  <a:schemeClr val="accent2">
                    <a:lumMod val="75000"/>
                  </a:schemeClr>
                </a:solidFill>
              </a:rPr>
              <a:t>	</a:t>
            </a:r>
          </a:p>
          <a:p>
            <a:pPr marL="1371600" lvl="3" indent="0">
              <a:spcBef>
                <a:spcPts val="100"/>
              </a:spcBef>
              <a:buNone/>
            </a:pPr>
            <a:r>
              <a:rPr lang="en-CA" b="1" dirty="0">
                <a:solidFill>
                  <a:schemeClr val="accent2">
                    <a:lumMod val="75000"/>
                  </a:schemeClr>
                </a:solidFill>
              </a:rPr>
              <a:t>		1-416-888-7173 (</a:t>
            </a:r>
            <a:r>
              <a:rPr lang="en-CA" b="1" dirty="0" err="1" smtClean="0">
                <a:solidFill>
                  <a:schemeClr val="accent2">
                    <a:lumMod val="75000"/>
                  </a:schemeClr>
                </a:solidFill>
              </a:rPr>
              <a:t>whats</a:t>
            </a:r>
            <a:r>
              <a:rPr lang="en-CA" b="1" dirty="0" err="1" smtClean="0">
                <a:solidFill>
                  <a:schemeClr val="accent2">
                    <a:lumMod val="75000"/>
                  </a:schemeClr>
                </a:solidFill>
              </a:rPr>
              <a:t>App</a:t>
            </a:r>
            <a:r>
              <a:rPr lang="en-CA" b="1" dirty="0" smtClean="0">
                <a:solidFill>
                  <a:schemeClr val="accent2">
                    <a:lumMod val="75000"/>
                  </a:schemeClr>
                </a:solidFill>
              </a:rPr>
              <a:t>)</a:t>
            </a:r>
            <a:endParaRPr lang="en-CA" b="1" dirty="0">
              <a:solidFill>
                <a:schemeClr val="accent2">
                  <a:lumMod val="75000"/>
                </a:schemeClr>
              </a:solidFill>
            </a:endParaRPr>
          </a:p>
          <a:p>
            <a:pPr marL="1371600" lvl="3" indent="0">
              <a:spcBef>
                <a:spcPts val="100"/>
              </a:spcBef>
              <a:buNone/>
            </a:pPr>
            <a:r>
              <a:rPr lang="en-US" b="1" dirty="0">
                <a:solidFill>
                  <a:schemeClr val="accent2">
                    <a:lumMod val="75000"/>
                  </a:schemeClr>
                </a:solidFill>
              </a:rPr>
              <a:t>		Skype:  </a:t>
            </a:r>
            <a:r>
              <a:rPr lang="en-US" b="1" dirty="0" err="1">
                <a:solidFill>
                  <a:schemeClr val="accent2">
                    <a:lumMod val="75000"/>
                  </a:schemeClr>
                </a:solidFill>
              </a:rPr>
              <a:t>ira.walfish</a:t>
            </a:r>
            <a:endParaRPr lang="en-CA" b="1" dirty="0">
              <a:solidFill>
                <a:schemeClr val="accent2">
                  <a:lumMod val="75000"/>
                </a:schemeClr>
              </a:solidFill>
            </a:endParaRPr>
          </a:p>
          <a:p>
            <a:pPr marL="457200" lvl="1" indent="0">
              <a:spcBef>
                <a:spcPts val="100"/>
              </a:spcBef>
              <a:buNone/>
            </a:pPr>
            <a:endParaRPr lang="en-CA" b="1" dirty="0">
              <a:solidFill>
                <a:schemeClr val="accent2">
                  <a:lumMod val="75000"/>
                </a:schemeClr>
              </a:solidFill>
            </a:endParaRPr>
          </a:p>
          <a:p>
            <a:pPr lvl="1">
              <a:spcBef>
                <a:spcPts val="100"/>
              </a:spcBef>
              <a:buFont typeface="Wingdings" panose="05000000000000000000" pitchFamily="2" charset="2"/>
              <a:buChar char="q"/>
            </a:pPr>
            <a:r>
              <a:rPr lang="en-US" b="1" dirty="0">
                <a:solidFill>
                  <a:schemeClr val="accent2">
                    <a:lumMod val="75000"/>
                  </a:schemeClr>
                </a:solidFill>
              </a:rPr>
              <a:t>Visit our website:  	</a:t>
            </a:r>
            <a:r>
              <a:rPr lang="en-US" b="1" dirty="0">
                <a:solidFill>
                  <a:schemeClr val="accent2">
                    <a:lumMod val="75000"/>
                  </a:schemeClr>
                </a:solidFill>
                <a:hlinkClick r:id="rId5"/>
              </a:rPr>
              <a:t>www.passyourcpa.ca</a:t>
            </a:r>
            <a:r>
              <a:rPr lang="en-US" b="1" dirty="0">
                <a:solidFill>
                  <a:schemeClr val="accent2">
                    <a:lumMod val="75000"/>
                  </a:schemeClr>
                </a:solidFill>
              </a:rPr>
              <a:t> </a:t>
            </a:r>
            <a:endParaRPr lang="en-CA" b="1" dirty="0">
              <a:solidFill>
                <a:schemeClr val="accent2">
                  <a:lumMod val="75000"/>
                </a:schemeClr>
              </a:solidFill>
            </a:endParaRPr>
          </a:p>
          <a:p>
            <a:pPr>
              <a:spcBef>
                <a:spcPts val="100"/>
              </a:spcBef>
              <a:buFont typeface="Wingdings" panose="05000000000000000000" pitchFamily="2" charset="2"/>
              <a:buChar char="Ø"/>
            </a:pPr>
            <a:endParaRPr lang="en-CA" dirty="0"/>
          </a:p>
        </p:txBody>
      </p:sp>
    </p:spTree>
    <p:extLst>
      <p:ext uri="{BB962C8B-B14F-4D97-AF65-F5344CB8AC3E}">
        <p14:creationId xmlns:p14="http://schemas.microsoft.com/office/powerpoint/2010/main" val="111130205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 Support</a:t>
            </a:r>
            <a:endParaRPr lang="en-CA" dirty="0"/>
          </a:p>
        </p:txBody>
      </p:sp>
      <p:sp>
        <p:nvSpPr>
          <p:cNvPr id="3" name="Content Placeholder 2"/>
          <p:cNvSpPr>
            <a:spLocks noGrp="1"/>
          </p:cNvSpPr>
          <p:nvPr>
            <p:ph idx="1"/>
          </p:nvPr>
        </p:nvSpPr>
        <p:spPr>
          <a:solidFill>
            <a:srgbClr val="FF9966"/>
          </a:solidFill>
        </p:spPr>
        <p:txBody>
          <a:bodyPr/>
          <a:lstStyle/>
          <a:p>
            <a:pPr marL="0" lvl="1" indent="0">
              <a:spcBef>
                <a:spcPts val="0"/>
              </a:spcBef>
              <a:buNone/>
            </a:pPr>
            <a:r>
              <a:rPr lang="en-US" sz="2400" b="1" dirty="0">
                <a:solidFill>
                  <a:srgbClr val="FF0000"/>
                </a:solidFill>
                <a:latin typeface="Arial" panose="020B0604020202020204" pitchFamily="34" charset="0"/>
                <a:cs typeface="Arial" panose="020B0604020202020204" pitchFamily="34" charset="0"/>
              </a:rPr>
              <a:t>PASS Support </a:t>
            </a:r>
          </a:p>
          <a:p>
            <a:pPr marL="357188" lvl="1" indent="-357188">
              <a:spcBef>
                <a:spcPts val="0"/>
              </a:spcBef>
            </a:pPr>
            <a:endParaRPr lang="en-US" sz="2400" b="1" dirty="0">
              <a:solidFill>
                <a:srgbClr val="FF0000"/>
              </a:solidFill>
            </a:endParaRPr>
          </a:p>
          <a:p>
            <a:pPr marL="342900" lvl="1" indent="-342900">
              <a:spcBef>
                <a:spcPts val="0"/>
              </a:spcBef>
            </a:pPr>
            <a:r>
              <a:rPr lang="en-US" sz="2400" dirty="0">
                <a:latin typeface="Arial" panose="020B0604020202020204" pitchFamily="34" charset="0"/>
                <a:cs typeface="Arial" panose="020B0604020202020204" pitchFamily="34" charset="0"/>
              </a:rPr>
              <a:t>We understand that students have questions (for both students in Canada and India not familiar with the program)</a:t>
            </a:r>
          </a:p>
          <a:p>
            <a:pPr marL="342900" lvl="1" indent="-342900">
              <a:spcBef>
                <a:spcPts val="0"/>
              </a:spcBef>
            </a:pPr>
            <a:endParaRPr lang="en-US" sz="2400" dirty="0">
              <a:latin typeface="Arial" panose="020B0604020202020204" pitchFamily="34" charset="0"/>
              <a:cs typeface="Arial" panose="020B0604020202020204" pitchFamily="34" charset="0"/>
            </a:endParaRPr>
          </a:p>
          <a:p>
            <a:pPr marL="342900" lvl="1" indent="-342900">
              <a:spcBef>
                <a:spcPts val="0"/>
              </a:spcBef>
            </a:pPr>
            <a:r>
              <a:rPr lang="en-US" sz="2400" dirty="0">
                <a:latin typeface="Arial" panose="020B0604020202020204" pitchFamily="34" charset="0"/>
                <a:cs typeface="Arial" panose="020B0604020202020204" pitchFamily="34" charset="0"/>
              </a:rPr>
              <a:t>Both Michael and Ira are available by e-mail and </a:t>
            </a:r>
            <a:r>
              <a:rPr lang="en-US" sz="2400" dirty="0" err="1">
                <a:latin typeface="Arial" panose="020B0604020202020204" pitchFamily="34" charset="0"/>
                <a:cs typeface="Arial" panose="020B0604020202020204" pitchFamily="34" charset="0"/>
              </a:rPr>
              <a:t>whatsApp</a:t>
            </a:r>
            <a:r>
              <a:rPr lang="en-US" sz="2400" dirty="0">
                <a:latin typeface="Arial" panose="020B0604020202020204" pitchFamily="34" charset="0"/>
                <a:cs typeface="Arial" panose="020B0604020202020204" pitchFamily="34" charset="0"/>
              </a:rPr>
              <a:t> to answer questions and provide guidance</a:t>
            </a:r>
          </a:p>
          <a:p>
            <a:pPr marL="342900" lvl="1" indent="-342900">
              <a:spcBef>
                <a:spcPts val="0"/>
              </a:spcBef>
            </a:pPr>
            <a:endParaRPr lang="en-US" sz="2400" dirty="0"/>
          </a:p>
          <a:p>
            <a:pPr marL="0" lvl="1" indent="0">
              <a:spcBef>
                <a:spcPts val="0"/>
              </a:spcBef>
              <a:buNone/>
            </a:pPr>
            <a:r>
              <a:rPr lang="en-US" sz="1800" i="1" dirty="0">
                <a:solidFill>
                  <a:srgbClr val="002060"/>
                </a:solidFill>
                <a:latin typeface="Arial" panose="020B0604020202020204" pitchFamily="34" charset="0"/>
                <a:cs typeface="Arial" panose="020B0604020202020204" pitchFamily="34" charset="0"/>
              </a:rPr>
              <a:t>“I thank you and Michael for your </a:t>
            </a:r>
            <a:r>
              <a:rPr lang="en-US" sz="1800" b="1" i="1" dirty="0">
                <a:solidFill>
                  <a:srgbClr val="002060"/>
                </a:solidFill>
                <a:latin typeface="Arial" panose="020B0604020202020204" pitchFamily="34" charset="0"/>
                <a:cs typeface="Arial" panose="020B0604020202020204" pitchFamily="34" charset="0"/>
              </a:rPr>
              <a:t>continued guidance, support and prompt responses to any questions</a:t>
            </a:r>
            <a:r>
              <a:rPr lang="en-US" sz="1800" i="1" dirty="0">
                <a:solidFill>
                  <a:srgbClr val="002060"/>
                </a:solidFill>
                <a:latin typeface="Arial" panose="020B0604020202020204" pitchFamily="34" charset="0"/>
                <a:cs typeface="Arial" panose="020B0604020202020204" pitchFamily="34" charset="0"/>
              </a:rPr>
              <a:t> I ever had”      J. Hussain</a:t>
            </a:r>
            <a:endParaRPr lang="en-CA" sz="1800" i="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901174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Most Important Take-</a:t>
            </a:r>
            <a:r>
              <a:rPr lang="en-US" dirty="0" err="1"/>
              <a:t>aways</a:t>
            </a:r>
            <a:endParaRPr lang="en-US" dirty="0"/>
          </a:p>
        </p:txBody>
      </p:sp>
      <p:sp>
        <p:nvSpPr>
          <p:cNvPr id="3" name="Content Placeholder 2"/>
          <p:cNvSpPr>
            <a:spLocks noGrp="1"/>
          </p:cNvSpPr>
          <p:nvPr>
            <p:ph idx="1"/>
          </p:nvPr>
        </p:nvSpPr>
        <p:spPr>
          <a:xfrm>
            <a:off x="457200" y="1676400"/>
            <a:ext cx="8229600" cy="4648200"/>
          </a:xfrm>
          <a:blipFill>
            <a:blip r:embed="rId3"/>
            <a:tile tx="0" ty="0" sx="100000" sy="100000" flip="none" algn="tl"/>
          </a:blipFill>
        </p:spPr>
        <p:txBody>
          <a:bodyPr/>
          <a:lstStyle/>
          <a:p>
            <a:pPr marL="0" indent="0">
              <a:buNone/>
            </a:pPr>
            <a:r>
              <a:rPr lang="en-US" sz="2400" b="1" dirty="0">
                <a:solidFill>
                  <a:srgbClr val="FF0000"/>
                </a:solidFill>
              </a:rPr>
              <a:t>3 most important take-</a:t>
            </a:r>
            <a:r>
              <a:rPr lang="en-US" sz="2400" b="1" dirty="0" err="1">
                <a:solidFill>
                  <a:srgbClr val="FF0000"/>
                </a:solidFill>
              </a:rPr>
              <a:t>aways</a:t>
            </a:r>
            <a:r>
              <a:rPr lang="en-US" sz="2400" b="1" dirty="0">
                <a:solidFill>
                  <a:srgbClr val="FF0000"/>
                </a:solidFill>
              </a:rPr>
              <a:t> from this session:</a:t>
            </a:r>
          </a:p>
          <a:p>
            <a:pPr marL="0" indent="0">
              <a:buNone/>
            </a:pPr>
            <a:endParaRPr lang="en-US" sz="2400" b="1" dirty="0">
              <a:solidFill>
                <a:srgbClr val="FF0000"/>
              </a:solidFill>
            </a:endParaRPr>
          </a:p>
          <a:p>
            <a:r>
              <a:rPr lang="en-US" sz="2400" b="1" dirty="0">
                <a:solidFill>
                  <a:srgbClr val="FF0000"/>
                </a:solidFill>
              </a:rPr>
              <a:t>This process is totally </a:t>
            </a:r>
            <a:r>
              <a:rPr lang="en-US" sz="2400" b="1" u="sng" dirty="0">
                <a:solidFill>
                  <a:srgbClr val="FF0000"/>
                </a:solidFill>
              </a:rPr>
              <a:t>doable while working full time – in India or elsewhere</a:t>
            </a:r>
          </a:p>
          <a:p>
            <a:endParaRPr lang="en-US" sz="2400" b="1" dirty="0">
              <a:solidFill>
                <a:srgbClr val="FF0000"/>
              </a:solidFill>
            </a:endParaRPr>
          </a:p>
          <a:p>
            <a:r>
              <a:rPr lang="en-US" sz="2400" b="1" dirty="0">
                <a:solidFill>
                  <a:srgbClr val="FF0000"/>
                </a:solidFill>
              </a:rPr>
              <a:t>Start </a:t>
            </a:r>
            <a:r>
              <a:rPr lang="en-US" sz="2400" b="1" u="sng" dirty="0">
                <a:solidFill>
                  <a:srgbClr val="FF0000"/>
                </a:solidFill>
              </a:rPr>
              <a:t>writing cases as early as possible </a:t>
            </a:r>
            <a:r>
              <a:rPr lang="en-US" sz="2400" b="1" dirty="0">
                <a:solidFill>
                  <a:srgbClr val="FF0000"/>
                </a:solidFill>
              </a:rPr>
              <a:t>– practice is critical so make sure to write all of the cases used in the formal portion of course and additional self study cases if you have time</a:t>
            </a:r>
          </a:p>
          <a:p>
            <a:endParaRPr lang="en-US" sz="2400" b="1" dirty="0">
              <a:solidFill>
                <a:srgbClr val="FF0000"/>
              </a:solidFill>
            </a:endParaRPr>
          </a:p>
          <a:p>
            <a:r>
              <a:rPr lang="en-US" sz="2400" b="1" u="sng" dirty="0">
                <a:solidFill>
                  <a:srgbClr val="FF0000"/>
                </a:solidFill>
              </a:rPr>
              <a:t>Technical review </a:t>
            </a:r>
            <a:r>
              <a:rPr lang="en-US" sz="2400" b="1" dirty="0">
                <a:solidFill>
                  <a:srgbClr val="FF0000"/>
                </a:solidFill>
              </a:rPr>
              <a:t>is critical but you don’t need perfect technical before you start the case writing – you can learn some of the technical from the case writing </a:t>
            </a:r>
          </a:p>
          <a:p>
            <a:endParaRPr lang="en-US" b="1" dirty="0">
              <a:solidFill>
                <a:srgbClr val="FF0000"/>
              </a:solidFill>
            </a:endParaRPr>
          </a:p>
        </p:txBody>
      </p:sp>
    </p:spTree>
    <p:extLst>
      <p:ext uri="{BB962C8B-B14F-4D97-AF65-F5344CB8AC3E}">
        <p14:creationId xmlns:p14="http://schemas.microsoft.com/office/powerpoint/2010/main" val="221407003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PASS Info Sessions to Watch if You are Living in India</a:t>
            </a:r>
            <a:endParaRPr lang="en-US" dirty="0"/>
          </a:p>
        </p:txBody>
      </p:sp>
      <p:sp>
        <p:nvSpPr>
          <p:cNvPr id="3" name="Content Placeholder 2"/>
          <p:cNvSpPr>
            <a:spLocks noGrp="1"/>
          </p:cNvSpPr>
          <p:nvPr>
            <p:ph idx="1"/>
          </p:nvPr>
        </p:nvSpPr>
        <p:spPr>
          <a:xfrm>
            <a:off x="457200" y="1676400"/>
            <a:ext cx="8153400" cy="4953000"/>
          </a:xfrm>
          <a:blipFill>
            <a:blip r:embed="rId3"/>
            <a:tile tx="0" ty="0" sx="100000" sy="100000" flip="none" algn="tl"/>
          </a:blipFill>
        </p:spPr>
        <p:txBody>
          <a:bodyPr/>
          <a:lstStyle/>
          <a:p>
            <a:pPr marL="0" indent="0">
              <a:buNone/>
            </a:pPr>
            <a:r>
              <a:rPr lang="en-US" b="1" u="sng" dirty="0" smtClean="0">
                <a:solidFill>
                  <a:srgbClr val="FF0000"/>
                </a:solidFill>
              </a:rPr>
              <a:t>IMMIGRATING TO CANADA</a:t>
            </a:r>
          </a:p>
          <a:p>
            <a:pPr marL="0" indent="0">
              <a:buNone/>
            </a:pPr>
            <a:endParaRPr lang="en-US" b="1" dirty="0" smtClean="0">
              <a:solidFill>
                <a:srgbClr val="FF0000"/>
              </a:solidFill>
            </a:endParaRPr>
          </a:p>
          <a:p>
            <a:pPr marL="0" indent="0">
              <a:buNone/>
            </a:pPr>
            <a:r>
              <a:rPr lang="en-US" b="1" dirty="0">
                <a:solidFill>
                  <a:srgbClr val="FF0000"/>
                </a:solidFill>
              </a:rPr>
              <a:t>https://youtu.be/RUL78H0NtiA</a:t>
            </a:r>
            <a:endParaRPr lang="en-US" b="1" dirty="0" smtClean="0">
              <a:solidFill>
                <a:srgbClr val="FF0000"/>
              </a:solidFill>
            </a:endParaRPr>
          </a:p>
          <a:p>
            <a:pPr marL="0" indent="0">
              <a:buNone/>
            </a:pPr>
            <a:endParaRPr lang="en-US" b="1" dirty="0" smtClean="0">
              <a:solidFill>
                <a:srgbClr val="FF0000"/>
              </a:solidFill>
            </a:endParaRPr>
          </a:p>
          <a:p>
            <a:pPr marL="0" indent="0">
              <a:buNone/>
            </a:pPr>
            <a:r>
              <a:rPr lang="en-US" b="1" u="sng" dirty="0" smtClean="0">
                <a:solidFill>
                  <a:srgbClr val="FF0000"/>
                </a:solidFill>
              </a:rPr>
              <a:t>LIFE IN CANADA</a:t>
            </a:r>
          </a:p>
          <a:p>
            <a:pPr marL="0" indent="0">
              <a:buNone/>
            </a:pPr>
            <a:endParaRPr lang="en-US" b="1" u="sng" dirty="0" smtClean="0">
              <a:solidFill>
                <a:srgbClr val="FF0000"/>
              </a:solidFill>
            </a:endParaRPr>
          </a:p>
          <a:p>
            <a:pPr marL="0" indent="0">
              <a:buNone/>
            </a:pPr>
            <a:r>
              <a:rPr lang="en-US" b="1" dirty="0" smtClean="0">
                <a:solidFill>
                  <a:srgbClr val="FF0000"/>
                </a:solidFill>
              </a:rPr>
              <a:t>https://youtu.be/ng3o4z1cSSM</a:t>
            </a:r>
            <a:endParaRPr lang="en-US" b="1" dirty="0">
              <a:solidFill>
                <a:srgbClr val="FF0000"/>
              </a:solidFill>
            </a:endParaRPr>
          </a:p>
        </p:txBody>
      </p:sp>
    </p:spTree>
    <p:extLst>
      <p:ext uri="{BB962C8B-B14F-4D97-AF65-F5344CB8AC3E}">
        <p14:creationId xmlns:p14="http://schemas.microsoft.com/office/powerpoint/2010/main" val="21965271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CPA Qualification System</a:t>
            </a:r>
            <a:br>
              <a:rPr lang="en-CA" dirty="0"/>
            </a:br>
            <a:r>
              <a:rPr lang="en-CA" dirty="0"/>
              <a:t>	Summary of Program</a:t>
            </a:r>
          </a:p>
        </p:txBody>
      </p:sp>
      <p:sp>
        <p:nvSpPr>
          <p:cNvPr id="3" name="Content Placeholder 2"/>
          <p:cNvSpPr>
            <a:spLocks noGrp="1"/>
          </p:cNvSpPr>
          <p:nvPr>
            <p:ph idx="1"/>
          </p:nvPr>
        </p:nvSpPr>
        <p:spPr/>
        <p:txBody>
          <a:bodyPr/>
          <a:lstStyle/>
          <a:p>
            <a:pPr marL="0" indent="0">
              <a:spcBef>
                <a:spcPts val="0"/>
              </a:spcBef>
              <a:buNone/>
            </a:pPr>
            <a:endParaRPr lang="en-CA" dirty="0"/>
          </a:p>
          <a:p>
            <a:pPr>
              <a:spcBef>
                <a:spcPts val="0"/>
              </a:spcBef>
              <a:buFont typeface="Wingdings" panose="05000000000000000000" pitchFamily="2" charset="2"/>
              <a:buChar char="Ø"/>
            </a:pPr>
            <a:r>
              <a:rPr lang="en-US" b="1" dirty="0"/>
              <a:t>Canadian Students </a:t>
            </a:r>
            <a:r>
              <a:rPr lang="en-US" dirty="0"/>
              <a:t>– Required to take Technical Modules and Capstone 1 and 2 and the CFE</a:t>
            </a:r>
          </a:p>
          <a:p>
            <a:pPr>
              <a:spcBef>
                <a:spcPts val="0"/>
              </a:spcBef>
              <a:buFont typeface="Wingdings" panose="05000000000000000000" pitchFamily="2" charset="2"/>
              <a:buChar char="Ø"/>
            </a:pPr>
            <a:endParaRPr lang="en-US" dirty="0"/>
          </a:p>
          <a:p>
            <a:pPr lvl="1">
              <a:spcBef>
                <a:spcPts val="0"/>
              </a:spcBef>
            </a:pPr>
            <a:r>
              <a:rPr lang="en-US" dirty="0"/>
              <a:t>Capstone 1 – Involves working with a group on a large business case</a:t>
            </a:r>
          </a:p>
          <a:p>
            <a:pPr lvl="1">
              <a:spcBef>
                <a:spcPts val="0"/>
              </a:spcBef>
            </a:pPr>
            <a:r>
              <a:rPr lang="en-US" dirty="0"/>
              <a:t>Capstone 2 – Practice old CFE cases</a:t>
            </a:r>
          </a:p>
          <a:p>
            <a:pPr>
              <a:spcBef>
                <a:spcPts val="0"/>
              </a:spcBef>
              <a:buFont typeface="Wingdings" panose="05000000000000000000" pitchFamily="2" charset="2"/>
              <a:buChar char="Ø"/>
            </a:pPr>
            <a:endParaRPr lang="en-CA" dirty="0"/>
          </a:p>
          <a:p>
            <a:pPr>
              <a:spcBef>
                <a:spcPts val="0"/>
              </a:spcBef>
              <a:buFont typeface="Wingdings" panose="05000000000000000000" pitchFamily="2" charset="2"/>
              <a:buChar char="Ø"/>
            </a:pPr>
            <a:r>
              <a:rPr lang="en-CA" b="1" dirty="0"/>
              <a:t>Indian CAs </a:t>
            </a:r>
            <a:r>
              <a:rPr lang="en-CA" dirty="0"/>
              <a:t>- Go directly to the CFE (without doing any Modules including Capstone 1 and 2)</a:t>
            </a:r>
          </a:p>
          <a:p>
            <a:pPr marL="0" indent="0">
              <a:spcBef>
                <a:spcPts val="0"/>
              </a:spcBef>
              <a:buNone/>
            </a:pPr>
            <a:endParaRPr lang="en-CA" dirty="0"/>
          </a:p>
          <a:p>
            <a:pPr>
              <a:spcBef>
                <a:spcPts val="0"/>
              </a:spcBef>
              <a:buFont typeface="Wingdings" panose="05000000000000000000" pitchFamily="2" charset="2"/>
              <a:buChar char="Ø"/>
            </a:pPr>
            <a:r>
              <a:rPr lang="en-CA" dirty="0"/>
              <a:t>T</a:t>
            </a:r>
            <a:r>
              <a:rPr lang="en-CA" dirty="0" smtClean="0"/>
              <a:t>he 2023 CFE </a:t>
            </a:r>
            <a:r>
              <a:rPr lang="en-CA" dirty="0"/>
              <a:t>will be </a:t>
            </a:r>
            <a:r>
              <a:rPr lang="en-CA" b="1" dirty="0"/>
              <a:t>May </a:t>
            </a:r>
            <a:r>
              <a:rPr lang="en-CA" b="1" dirty="0" smtClean="0"/>
              <a:t>30 – June 1 </a:t>
            </a:r>
            <a:r>
              <a:rPr lang="en-CA" dirty="0" smtClean="0"/>
              <a:t>and </a:t>
            </a:r>
            <a:r>
              <a:rPr lang="en-CA" b="1" dirty="0"/>
              <a:t>Sept. </a:t>
            </a:r>
            <a:r>
              <a:rPr lang="en-CA" b="1" dirty="0" smtClean="0"/>
              <a:t>12 </a:t>
            </a:r>
            <a:r>
              <a:rPr lang="en-CA" b="1" dirty="0"/>
              <a:t>– </a:t>
            </a:r>
            <a:r>
              <a:rPr lang="en-CA" b="1" dirty="0" smtClean="0"/>
              <a:t>14 </a:t>
            </a:r>
            <a:r>
              <a:rPr lang="en-CA" dirty="0" smtClean="0"/>
              <a:t>(2 sittings</a:t>
            </a:r>
            <a:r>
              <a:rPr lang="en-CA" dirty="0" smtClean="0"/>
              <a:t>) in 2023</a:t>
            </a:r>
            <a:endParaRPr lang="en-CA" dirty="0" smtClean="0"/>
          </a:p>
          <a:p>
            <a:pPr>
              <a:spcBef>
                <a:spcPts val="0"/>
              </a:spcBef>
              <a:buFont typeface="Wingdings" panose="05000000000000000000" pitchFamily="2" charset="2"/>
              <a:buChar char="Ø"/>
            </a:pPr>
            <a:endParaRPr lang="en-US" dirty="0"/>
          </a:p>
          <a:p>
            <a:pPr>
              <a:spcBef>
                <a:spcPts val="0"/>
              </a:spcBef>
              <a:buFont typeface="Wingdings" panose="05000000000000000000" pitchFamily="2" charset="2"/>
              <a:buChar char="Ø"/>
            </a:pPr>
            <a:r>
              <a:rPr lang="en-CA" dirty="0"/>
              <a:t>The </a:t>
            </a:r>
            <a:r>
              <a:rPr lang="en-CA" dirty="0" smtClean="0"/>
              <a:t>2024 </a:t>
            </a:r>
            <a:r>
              <a:rPr lang="en-CA" dirty="0"/>
              <a:t>CFE will be </a:t>
            </a:r>
            <a:r>
              <a:rPr lang="en-CA" b="1" dirty="0"/>
              <a:t>May </a:t>
            </a:r>
            <a:r>
              <a:rPr lang="en-CA" b="1" dirty="0" smtClean="0"/>
              <a:t>28 </a:t>
            </a:r>
            <a:r>
              <a:rPr lang="en-CA" b="1" dirty="0"/>
              <a:t>– </a:t>
            </a:r>
            <a:r>
              <a:rPr lang="en-CA" b="1" dirty="0" smtClean="0"/>
              <a:t>30 </a:t>
            </a:r>
            <a:r>
              <a:rPr lang="en-CA" dirty="0"/>
              <a:t>and </a:t>
            </a:r>
            <a:r>
              <a:rPr lang="en-CA" b="1" dirty="0"/>
              <a:t>Sept. </a:t>
            </a:r>
            <a:r>
              <a:rPr lang="en-CA" b="1" dirty="0" smtClean="0"/>
              <a:t>10 </a:t>
            </a:r>
            <a:r>
              <a:rPr lang="en-CA" b="1" dirty="0" smtClean="0"/>
              <a:t>– 12 </a:t>
            </a:r>
            <a:r>
              <a:rPr lang="en-CA" dirty="0" smtClean="0"/>
              <a:t>(</a:t>
            </a:r>
            <a:r>
              <a:rPr lang="en-CA" dirty="0" smtClean="0"/>
              <a:t>2 </a:t>
            </a:r>
            <a:r>
              <a:rPr lang="en-CA" dirty="0"/>
              <a:t>sittings</a:t>
            </a:r>
            <a:r>
              <a:rPr lang="en-CA" dirty="0" smtClean="0"/>
              <a:t>) in 2024</a:t>
            </a:r>
            <a:endParaRPr lang="en-CA" dirty="0"/>
          </a:p>
          <a:p>
            <a:pPr>
              <a:spcBef>
                <a:spcPts val="0"/>
              </a:spcBef>
              <a:buFont typeface="Wingdings" panose="05000000000000000000" pitchFamily="2" charset="2"/>
              <a:buChar char="Ø"/>
            </a:pPr>
            <a:endParaRPr lang="en-CA" dirty="0" smtClean="0"/>
          </a:p>
          <a:p>
            <a:pPr>
              <a:spcBef>
                <a:spcPts val="0"/>
              </a:spcBef>
              <a:buFont typeface="Wingdings" panose="05000000000000000000" pitchFamily="2" charset="2"/>
              <a:buChar char="Ø"/>
            </a:pPr>
            <a:endParaRPr lang="en-US" b="1" dirty="0"/>
          </a:p>
        </p:txBody>
      </p:sp>
    </p:spTree>
    <p:extLst>
      <p:ext uri="{BB962C8B-B14F-4D97-AF65-F5344CB8AC3E}">
        <p14:creationId xmlns:p14="http://schemas.microsoft.com/office/powerpoint/2010/main" val="3531435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CPA Professional Program </a:t>
            </a:r>
            <a:endParaRPr lang="en-CA" b="0" i="0" dirty="0"/>
          </a:p>
        </p:txBody>
      </p:sp>
      <p:sp>
        <p:nvSpPr>
          <p:cNvPr id="3" name="Content Placeholder 2"/>
          <p:cNvSpPr>
            <a:spLocks noGrp="1"/>
          </p:cNvSpPr>
          <p:nvPr>
            <p:ph idx="1"/>
          </p:nvPr>
        </p:nvSpPr>
        <p:spPr/>
        <p:txBody>
          <a:bodyPr/>
          <a:lstStyle/>
          <a:p>
            <a:pPr marL="0" indent="0">
              <a:buNone/>
            </a:pPr>
            <a:r>
              <a:rPr lang="en-CA" b="1" dirty="0">
                <a:solidFill>
                  <a:srgbClr val="32C1D1"/>
                </a:solidFill>
              </a:rPr>
              <a:t>     </a:t>
            </a:r>
            <a:r>
              <a:rPr lang="en-CA" sz="3200" b="1" dirty="0">
                <a:solidFill>
                  <a:srgbClr val="002060"/>
                </a:solidFill>
              </a:rPr>
              <a:t>INDIAN CA’S EXEMPT FROM</a:t>
            </a:r>
            <a:r>
              <a:rPr lang="en-CA" b="1" dirty="0">
                <a:solidFill>
                  <a:srgbClr val="32C1D1"/>
                </a:solidFill>
              </a:rPr>
              <a:t>		</a:t>
            </a:r>
          </a:p>
          <a:p>
            <a:pPr marL="0" indent="0">
              <a:buNone/>
            </a:pPr>
            <a:endParaRPr lang="en-CA" b="1" dirty="0">
              <a:solidFill>
                <a:srgbClr val="32C1D1"/>
              </a:solidFill>
            </a:endParaRPr>
          </a:p>
          <a:p>
            <a:pPr marL="0" indent="0">
              <a:buNone/>
            </a:pPr>
            <a:endParaRPr lang="en-CA" b="1" dirty="0">
              <a:solidFill>
                <a:srgbClr val="32C1D1"/>
              </a:solidFill>
            </a:endParaRPr>
          </a:p>
          <a:p>
            <a:pPr marL="0" indent="0">
              <a:buNone/>
            </a:pPr>
            <a:endParaRPr lang="en-CA" b="1" dirty="0">
              <a:solidFill>
                <a:srgbClr val="32C1D1"/>
              </a:solidFill>
            </a:endParaRPr>
          </a:p>
          <a:p>
            <a:pPr marL="0" indent="0">
              <a:buNone/>
            </a:pPr>
            <a:endParaRPr lang="en-CA" b="1" dirty="0">
              <a:solidFill>
                <a:srgbClr val="32C1D1"/>
              </a:solidFill>
            </a:endParaRPr>
          </a:p>
          <a:p>
            <a:pPr marL="0" indent="0">
              <a:buNone/>
            </a:pPr>
            <a:r>
              <a:rPr lang="en-CA" b="1" dirty="0">
                <a:solidFill>
                  <a:srgbClr val="32C1D1"/>
                </a:solidFill>
              </a:rPr>
              <a:t>				</a:t>
            </a:r>
          </a:p>
        </p:txBody>
      </p:sp>
      <p:sp>
        <p:nvSpPr>
          <p:cNvPr id="18" name="Rounded Rectangle 17"/>
          <p:cNvSpPr/>
          <p:nvPr/>
        </p:nvSpPr>
        <p:spPr bwMode="ltGray">
          <a:xfrm>
            <a:off x="361122" y="3429000"/>
            <a:ext cx="2286000" cy="2554224"/>
          </a:xfrm>
          <a:prstGeom prst="roundRect">
            <a:avLst/>
          </a:prstGeom>
          <a:solidFill>
            <a:srgbClr val="FF0000"/>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800" dirty="0">
                <a:solidFill>
                  <a:schemeClr val="bg1"/>
                </a:solidFill>
                <a:latin typeface="Arial Narrow" pitchFamily="34" charset="0"/>
              </a:rPr>
              <a:t>TECHNICAL MODULES</a:t>
            </a:r>
            <a:endParaRPr lang="en-CA" sz="2800" dirty="0">
              <a:solidFill>
                <a:schemeClr val="bg1"/>
              </a:solidFill>
              <a:latin typeface="Arial Narrow" pitchFamily="34" charset="0"/>
            </a:endParaRPr>
          </a:p>
        </p:txBody>
      </p:sp>
      <p:cxnSp>
        <p:nvCxnSpPr>
          <p:cNvPr id="25" name="Straight Arrow Connector 24"/>
          <p:cNvCxnSpPr/>
          <p:nvPr/>
        </p:nvCxnSpPr>
        <p:spPr>
          <a:xfrm>
            <a:off x="2792896" y="4686356"/>
            <a:ext cx="546652"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bwMode="ltGray">
          <a:xfrm>
            <a:off x="3505200" y="3505200"/>
            <a:ext cx="2286000" cy="2554224"/>
          </a:xfrm>
          <a:prstGeom prst="roundRect">
            <a:avLst/>
          </a:prstGeom>
          <a:solidFill>
            <a:schemeClr val="accent5">
              <a:lumMod val="5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CA" sz="2800" dirty="0">
                <a:solidFill>
                  <a:schemeClr val="bg1"/>
                </a:solidFill>
                <a:latin typeface="Arial Narrow" pitchFamily="34" charset="0"/>
              </a:rPr>
              <a:t>CAPSTONE </a:t>
            </a:r>
          </a:p>
          <a:p>
            <a:pPr algn="ctr"/>
            <a:r>
              <a:rPr lang="en-CA" sz="2800" dirty="0">
                <a:solidFill>
                  <a:schemeClr val="bg1"/>
                </a:solidFill>
                <a:latin typeface="Arial Narrow" pitchFamily="34" charset="0"/>
              </a:rPr>
              <a:t>1 &amp; 2</a:t>
            </a:r>
          </a:p>
        </p:txBody>
      </p:sp>
      <p:sp>
        <p:nvSpPr>
          <p:cNvPr id="17" name="Rounded Rectangle 16"/>
          <p:cNvSpPr/>
          <p:nvPr/>
        </p:nvSpPr>
        <p:spPr bwMode="ltGray">
          <a:xfrm>
            <a:off x="6629400" y="3548402"/>
            <a:ext cx="2286000" cy="2554224"/>
          </a:xfrm>
          <a:prstGeom prst="roundRect">
            <a:avLst/>
          </a:prstGeom>
          <a:solidFill>
            <a:srgbClr val="00B050"/>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CA" sz="2800" dirty="0">
                <a:solidFill>
                  <a:schemeClr val="bg1"/>
                </a:solidFill>
                <a:latin typeface="Arial Narrow" pitchFamily="34" charset="0"/>
              </a:rPr>
              <a:t>CFE</a:t>
            </a:r>
          </a:p>
        </p:txBody>
      </p:sp>
      <p:cxnSp>
        <p:nvCxnSpPr>
          <p:cNvPr id="21" name="Straight Arrow Connector 20"/>
          <p:cNvCxnSpPr/>
          <p:nvPr/>
        </p:nvCxnSpPr>
        <p:spPr>
          <a:xfrm>
            <a:off x="5943600" y="4706112"/>
            <a:ext cx="546652"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2209800" y="2470935"/>
            <a:ext cx="924731" cy="80566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276600" y="2470935"/>
            <a:ext cx="840433" cy="87073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9341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4"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Description of CFE</a:t>
            </a:r>
          </a:p>
        </p:txBody>
      </p:sp>
      <p:sp>
        <p:nvSpPr>
          <p:cNvPr id="3" name="Content Placeholder 2"/>
          <p:cNvSpPr>
            <a:spLocks noGrp="1"/>
          </p:cNvSpPr>
          <p:nvPr>
            <p:ph idx="1"/>
          </p:nvPr>
        </p:nvSpPr>
        <p:spPr>
          <a:xfrm>
            <a:off x="457200" y="1752600"/>
            <a:ext cx="8229600" cy="4297363"/>
          </a:xfrm>
        </p:spPr>
        <p:txBody>
          <a:bodyPr/>
          <a:lstStyle/>
          <a:p>
            <a:pPr marL="0" indent="0">
              <a:spcBef>
                <a:spcPts val="0"/>
              </a:spcBef>
              <a:buNone/>
            </a:pPr>
            <a:r>
              <a:rPr lang="en-CA" sz="2400" b="1" dirty="0" smtClean="0"/>
              <a:t>Overview</a:t>
            </a:r>
          </a:p>
          <a:p>
            <a:pPr marL="0" indent="0">
              <a:spcBef>
                <a:spcPts val="0"/>
              </a:spcBef>
              <a:buNone/>
            </a:pPr>
            <a:endParaRPr lang="en-CA" dirty="0" smtClean="0"/>
          </a:p>
          <a:p>
            <a:pPr>
              <a:spcBef>
                <a:spcPts val="0"/>
              </a:spcBef>
              <a:buFont typeface="Wingdings" panose="05000000000000000000" pitchFamily="2" charset="2"/>
              <a:buChar char="Ø"/>
            </a:pPr>
            <a:r>
              <a:rPr lang="en-CA" dirty="0" smtClean="0"/>
              <a:t>CFE is a case based exam </a:t>
            </a:r>
          </a:p>
          <a:p>
            <a:pPr>
              <a:spcBef>
                <a:spcPts val="0"/>
              </a:spcBef>
              <a:buFont typeface="Wingdings" panose="05000000000000000000" pitchFamily="2" charset="2"/>
              <a:buChar char="Ø"/>
            </a:pPr>
            <a:endParaRPr lang="en-CA" dirty="0"/>
          </a:p>
          <a:p>
            <a:pPr>
              <a:spcBef>
                <a:spcPts val="0"/>
              </a:spcBef>
              <a:buFont typeface="Wingdings" panose="05000000000000000000" pitchFamily="2" charset="2"/>
              <a:buChar char="Ø"/>
            </a:pPr>
            <a:r>
              <a:rPr lang="en-CA" dirty="0" smtClean="0"/>
              <a:t>Cases are far larger than on Indian CA exam – cases deal with multiple issues</a:t>
            </a:r>
          </a:p>
          <a:p>
            <a:pPr>
              <a:spcBef>
                <a:spcPts val="0"/>
              </a:spcBef>
              <a:buFont typeface="Wingdings" panose="05000000000000000000" pitchFamily="2" charset="2"/>
              <a:buChar char="Ø"/>
            </a:pPr>
            <a:endParaRPr lang="en-CA" dirty="0"/>
          </a:p>
          <a:p>
            <a:pPr>
              <a:spcBef>
                <a:spcPts val="0"/>
              </a:spcBef>
              <a:buFont typeface="Wingdings" panose="05000000000000000000" pitchFamily="2" charset="2"/>
              <a:buChar char="Ø"/>
            </a:pPr>
            <a:r>
              <a:rPr lang="en-CA" dirty="0" smtClean="0"/>
              <a:t>Time for cases can range from 70 minutes to as long as 5 hours</a:t>
            </a:r>
          </a:p>
          <a:p>
            <a:pPr>
              <a:spcBef>
                <a:spcPts val="0"/>
              </a:spcBef>
              <a:buFont typeface="Wingdings" panose="05000000000000000000" pitchFamily="2" charset="2"/>
              <a:buChar char="Ø"/>
            </a:pPr>
            <a:endParaRPr lang="en-CA" dirty="0"/>
          </a:p>
          <a:p>
            <a:pPr>
              <a:spcBef>
                <a:spcPts val="0"/>
              </a:spcBef>
              <a:buFont typeface="Wingdings" panose="05000000000000000000" pitchFamily="2" charset="2"/>
              <a:buChar char="Ø"/>
            </a:pPr>
            <a:r>
              <a:rPr lang="en-CA" dirty="0" smtClean="0"/>
              <a:t>On a short case you may need to read 5 or 6 pages and on a long case as many as 15 to 20 pages</a:t>
            </a:r>
          </a:p>
          <a:p>
            <a:pPr>
              <a:spcBef>
                <a:spcPts val="0"/>
              </a:spcBef>
              <a:buFont typeface="Wingdings" panose="05000000000000000000" pitchFamily="2" charset="2"/>
              <a:buChar char="Ø"/>
            </a:pPr>
            <a:endParaRPr lang="en-CA" dirty="0"/>
          </a:p>
          <a:p>
            <a:pPr>
              <a:spcBef>
                <a:spcPts val="0"/>
              </a:spcBef>
              <a:buFont typeface="Wingdings" panose="05000000000000000000" pitchFamily="2" charset="2"/>
              <a:buChar char="Ø"/>
            </a:pPr>
            <a:r>
              <a:rPr lang="en-CA" dirty="0" smtClean="0"/>
              <a:t>Cases typically have an approximately 1 page main body followed by multiple appendices</a:t>
            </a:r>
          </a:p>
          <a:p>
            <a:pPr>
              <a:spcBef>
                <a:spcPts val="0"/>
              </a:spcBef>
              <a:buFont typeface="Wingdings" panose="05000000000000000000" pitchFamily="2" charset="2"/>
              <a:buChar char="Ø"/>
            </a:pPr>
            <a:endParaRPr lang="en-CA" dirty="0"/>
          </a:p>
          <a:p>
            <a:pPr>
              <a:spcBef>
                <a:spcPts val="0"/>
              </a:spcBef>
              <a:buFont typeface="Wingdings" panose="05000000000000000000" pitchFamily="2" charset="2"/>
              <a:buChar char="Ø"/>
            </a:pPr>
            <a:endParaRPr lang="en-CA" dirty="0"/>
          </a:p>
          <a:p>
            <a:pPr>
              <a:buFont typeface="Wingdings" panose="05000000000000000000" pitchFamily="2" charset="2"/>
              <a:buChar char="Ø"/>
            </a:pPr>
            <a:endParaRPr lang="en-CA" dirty="0"/>
          </a:p>
          <a:p>
            <a:pPr>
              <a:buFont typeface="Wingdings" panose="05000000000000000000" pitchFamily="2" charset="2"/>
              <a:buChar char="Ø"/>
            </a:pPr>
            <a:endParaRPr lang="en-CA" dirty="0"/>
          </a:p>
        </p:txBody>
      </p:sp>
    </p:spTree>
    <p:extLst>
      <p:ext uri="{BB962C8B-B14F-4D97-AF65-F5344CB8AC3E}">
        <p14:creationId xmlns:p14="http://schemas.microsoft.com/office/powerpoint/2010/main" val="321987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99127" y="130503"/>
            <a:ext cx="4343400" cy="400110"/>
          </a:xfrm>
          <a:prstGeom prst="rect">
            <a:avLst/>
          </a:prstGeom>
          <a:noFill/>
        </p:spPr>
        <p:txBody>
          <a:bodyPr wrap="square" rtlCol="0">
            <a:spAutoFit/>
          </a:bodyPr>
          <a:lstStyle/>
          <a:p>
            <a:r>
              <a:rPr lang="en-US" sz="2000" b="1" dirty="0" smtClean="0"/>
              <a:t>Example of Main Body of case</a:t>
            </a:r>
            <a:endParaRPr lang="en-US" sz="2000" b="1"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609600"/>
            <a:ext cx="7924800" cy="6095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89327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ncept - Dark">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F037_T_PGO_Flag-Canada-Template-4_3">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F037_T_PGO_Flag-Canada-Template-4_3" id="{EC3F4F16-1BEE-4421-BBBE-69C250E2EB80}" vid="{5A61231F-974C-48E4-9804-5DF193BA6877}"/>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01192DE93966D46AE378EA528FCBFD7" ma:contentTypeVersion="12" ma:contentTypeDescription="Create a new document." ma:contentTypeScope="" ma:versionID="eb54d8baa4c52371a4b12e2357850cfd">
  <xsd:schema xmlns:xsd="http://www.w3.org/2001/XMLSchema" xmlns:xs="http://www.w3.org/2001/XMLSchema" xmlns:p="http://schemas.microsoft.com/office/2006/metadata/properties" xmlns:ns3="7b72dbc4-2f32-4ec6-a83f-ead33d0871f3" xmlns:ns4="c0bdeef4-c05b-4fef-b12f-0815830fbde6" targetNamespace="http://schemas.microsoft.com/office/2006/metadata/properties" ma:root="true" ma:fieldsID="e13e04252cb0cdee3fb39601e444a4ad" ns3:_="" ns4:_="">
    <xsd:import namespace="7b72dbc4-2f32-4ec6-a83f-ead33d0871f3"/>
    <xsd:import namespace="c0bdeef4-c05b-4fef-b12f-0815830fbde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72dbc4-2f32-4ec6-a83f-ead33d0871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0bdeef4-c05b-4fef-b12f-0815830fbde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34790D-3A72-45B3-9D44-988341BB5A74}">
  <ds:schemaRefs>
    <ds:schemaRef ds:uri="http://schemas.microsoft.com/office/2006/metadata/properties"/>
    <ds:schemaRef ds:uri="7b72dbc4-2f32-4ec6-a83f-ead33d0871f3"/>
    <ds:schemaRef ds:uri="c0bdeef4-c05b-4fef-b12f-0815830fbde6"/>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s>
</ds:datastoreItem>
</file>

<file path=customXml/itemProps2.xml><?xml version="1.0" encoding="utf-8"?>
<ds:datastoreItem xmlns:ds="http://schemas.openxmlformats.org/officeDocument/2006/customXml" ds:itemID="{29DAA0DF-BD02-439D-8199-054E12C59755}">
  <ds:schemaRefs>
    <ds:schemaRef ds:uri="http://schemas.microsoft.com/sharepoint/v3/contenttype/forms"/>
  </ds:schemaRefs>
</ds:datastoreItem>
</file>

<file path=customXml/itemProps3.xml><?xml version="1.0" encoding="utf-8"?>
<ds:datastoreItem xmlns:ds="http://schemas.openxmlformats.org/officeDocument/2006/customXml" ds:itemID="{D7F7391D-C57E-4F80-A7C4-51674368D9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72dbc4-2f32-4ec6-a83f-ead33d0871f3"/>
    <ds:schemaRef ds:uri="c0bdeef4-c05b-4fef-b12f-0815830fbd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61059</TotalTime>
  <Words>2939</Words>
  <Application>Microsoft Office PowerPoint</Application>
  <PresentationFormat>On-screen Show (4:3)</PresentationFormat>
  <Paragraphs>679</Paragraphs>
  <Slides>58</Slides>
  <Notes>53</Notes>
  <HiddenSlides>0</HiddenSlides>
  <MMClips>0</MMClips>
  <ScaleCrop>false</ScaleCrop>
  <HeadingPairs>
    <vt:vector size="4" baseType="variant">
      <vt:variant>
        <vt:lpstr>Theme</vt:lpstr>
      </vt:variant>
      <vt:variant>
        <vt:i4>3</vt:i4>
      </vt:variant>
      <vt:variant>
        <vt:lpstr>Slide Titles</vt:lpstr>
      </vt:variant>
      <vt:variant>
        <vt:i4>58</vt:i4>
      </vt:variant>
    </vt:vector>
  </HeadingPairs>
  <TitlesOfParts>
    <vt:vector size="61" baseType="lpstr">
      <vt:lpstr>Default Design</vt:lpstr>
      <vt:lpstr>Concept - Dark</vt:lpstr>
      <vt:lpstr>F037_T_PGO_Flag-Canada-Template-4_3</vt:lpstr>
      <vt:lpstr>PowerPoint Presentation</vt:lpstr>
      <vt:lpstr>PowerPoint Presentation</vt:lpstr>
      <vt:lpstr>Agenda </vt:lpstr>
      <vt:lpstr>Agenda (continued)</vt:lpstr>
      <vt:lpstr>1. CPA PROGRAM AND THE CFE</vt:lpstr>
      <vt:lpstr>CPA Qualification System  Summary of Program</vt:lpstr>
      <vt:lpstr>CPA Professional Program </vt:lpstr>
      <vt:lpstr>Description of CFE</vt:lpstr>
      <vt:lpstr>PowerPoint Presentation</vt:lpstr>
      <vt:lpstr>Description of CFE (cont.)</vt:lpstr>
      <vt:lpstr>Description of CFE (cont.)</vt:lpstr>
      <vt:lpstr>Description of CFE (cont.)</vt:lpstr>
      <vt:lpstr>Description of CFE (cont.)</vt:lpstr>
      <vt:lpstr>Description of CFE (cont.)</vt:lpstr>
      <vt:lpstr>Description of CFE (cont.)</vt:lpstr>
      <vt:lpstr>2. CASE WRITING AND TECHNICAL</vt:lpstr>
      <vt:lpstr>Case Writing</vt:lpstr>
      <vt:lpstr>Technical</vt:lpstr>
      <vt:lpstr>Technical</vt:lpstr>
      <vt:lpstr>Technical</vt:lpstr>
      <vt:lpstr>3. PASS INDIAN CAs CFE PROGRAM</vt:lpstr>
      <vt:lpstr>Who is PASS?</vt:lpstr>
      <vt:lpstr>CPA PASS Program for Indian CAs</vt:lpstr>
      <vt:lpstr>Overall Picture</vt:lpstr>
      <vt:lpstr>PASS Program for Indian CAs (cont.)</vt:lpstr>
      <vt:lpstr>PASS Program for Indian CAs (cont.)</vt:lpstr>
      <vt:lpstr>PASS Program for Indian CAs (cont.)</vt:lpstr>
      <vt:lpstr>PASS Program for Indian CAs (cont.)</vt:lpstr>
      <vt:lpstr>PASS Program for Indian CAs (cont.)</vt:lpstr>
      <vt:lpstr>Courses for CFE</vt:lpstr>
      <vt:lpstr>PASS Program for Indian CAs (cont.)</vt:lpstr>
      <vt:lpstr>PASS Deliverables</vt:lpstr>
      <vt:lpstr>4. PASS SCHEDULES</vt:lpstr>
      <vt:lpstr>PASS Schedules </vt:lpstr>
      <vt:lpstr>Start Anytime</vt:lpstr>
      <vt:lpstr>Start Anytime</vt:lpstr>
      <vt:lpstr>5. TESTIMONIALS</vt:lpstr>
      <vt:lpstr>Testimonials</vt:lpstr>
      <vt:lpstr>Testimonials</vt:lpstr>
      <vt:lpstr>Testimonials</vt:lpstr>
      <vt:lpstr>6. REGISTRATION AND FEES</vt:lpstr>
      <vt:lpstr>Registering with PASS</vt:lpstr>
      <vt:lpstr>PASS Fees</vt:lpstr>
      <vt:lpstr>PASS Fees</vt:lpstr>
      <vt:lpstr>PASS Fees</vt:lpstr>
      <vt:lpstr>PASS Fees</vt:lpstr>
      <vt:lpstr>Total Fees to Obtain the Canadian CPA</vt:lpstr>
      <vt:lpstr>7. REGISTERING WITH A CPA PROVINCIAL INSTITUTE</vt:lpstr>
      <vt:lpstr>Registering with the CPA Canadian Institute</vt:lpstr>
      <vt:lpstr>Registering with the CPA Canadian Institute (cont.)</vt:lpstr>
      <vt:lpstr>Registering with the CPA Canadian Institute (cont.)</vt:lpstr>
      <vt:lpstr>Registering with the CPA Canadian Institute (cont.)</vt:lpstr>
      <vt:lpstr>Registering with the CPA Canadian Institute (cont.)</vt:lpstr>
      <vt:lpstr>8. CONTACTING PASS</vt:lpstr>
      <vt:lpstr>Contact Information</vt:lpstr>
      <vt:lpstr>PASS Support</vt:lpstr>
      <vt:lpstr>3 Most Important Take-aways</vt:lpstr>
      <vt:lpstr>Other PASS Info Sessions to Watch if You are Living in India</vt:lpstr>
    </vt:vector>
  </TitlesOfParts>
  <Company>Government of Ontario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Florence Tran</dc:creator>
  <cp:lastModifiedBy>Ira</cp:lastModifiedBy>
  <cp:revision>585</cp:revision>
  <cp:lastPrinted>2021-09-15T14:10:14Z</cp:lastPrinted>
  <dcterms:created xsi:type="dcterms:W3CDTF">2012-01-27T23:23:08Z</dcterms:created>
  <dcterms:modified xsi:type="dcterms:W3CDTF">2022-11-09T20:42:33Z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0x010100301192DE93966D46AE378EA528FCBFD7</vt:lpwstr>
  </property>
</Properties>
</file>